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305" r:id="rId4"/>
    <p:sldId id="262" r:id="rId5"/>
    <p:sldId id="263" r:id="rId6"/>
    <p:sldId id="264" r:id="rId7"/>
    <p:sldId id="265" r:id="rId8"/>
    <p:sldId id="266" r:id="rId9"/>
    <p:sldId id="267" r:id="rId10"/>
    <p:sldId id="303"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306" r:id="rId27"/>
    <p:sldId id="283" r:id="rId28"/>
    <p:sldId id="284" r:id="rId29"/>
    <p:sldId id="285" r:id="rId30"/>
    <p:sldId id="286" r:id="rId31"/>
    <p:sldId id="287" r:id="rId32"/>
    <p:sldId id="288" r:id="rId33"/>
    <p:sldId id="289" r:id="rId34"/>
    <p:sldId id="290" r:id="rId35"/>
    <p:sldId id="307"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38" d="100"/>
          <a:sy n="38" d="100"/>
        </p:scale>
        <p:origin x="17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214172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1366276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349447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1553504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64039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20355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32821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220610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4217232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410846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B4422A8-4276-4C74-AC5C-6E4332E18884}" type="datetimeFigureOut">
              <a:rPr kumimoji="1" lang="ja-JP" altLang="en-US" smtClean="0"/>
              <a:t>2021/3/2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1992249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422A8-4276-4C74-AC5C-6E4332E18884}" type="datetimeFigureOut">
              <a:rPr kumimoji="1" lang="ja-JP" altLang="en-US" smtClean="0"/>
              <a:t>2021/3/2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52650-5609-401A-87DD-44F4E84AC2C4}" type="slidenum">
              <a:rPr kumimoji="1" lang="ja-JP" altLang="en-US" smtClean="0"/>
              <a:t>‹#›</a:t>
            </a:fld>
            <a:endParaRPr kumimoji="1" lang="ja-JP" altLang="en-US"/>
          </a:p>
        </p:txBody>
      </p:sp>
    </p:spTree>
    <p:extLst>
      <p:ext uri="{BB962C8B-B14F-4D97-AF65-F5344CB8AC3E}">
        <p14:creationId xmlns:p14="http://schemas.microsoft.com/office/powerpoint/2010/main" val="3468225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atlassian.com/software/sourcetree/over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file:///C:\Users\ohs80095\Desktop\Github&#12398;&#20351;&#12356;&#26041;\&#12503;&#12525;&#12472;&#12455;&#12463;&#12488;&#12398;&#20316;&#25104;\&#12503;&#12525;&#12472;&#12455;&#12463;&#12488;&#12398;&#20316;&#25104;.pptx" TargetMode="External"/><Relationship Id="rId13" Type="http://schemas.openxmlformats.org/officeDocument/2006/relationships/hyperlink" Target="file:///C:\Users\ohs80095\Desktop\Github&#12398;&#20351;&#12356;&#26041;\&#12503;&#12525;&#12472;&#12455;&#12463;&#12488;&#21046;&#20316;&#20013;&#12398;&#12475;&#12540;&#12502;&#26041;&#27861;\&#12503;&#12525;&#12472;&#12455;&#12463;&#12488;&#21046;&#20316;&#20013;&#12398;&#12475;&#12540;&#12502;&#26041;&#27861;.pptx" TargetMode="External"/><Relationship Id="rId3" Type="http://schemas.openxmlformats.org/officeDocument/2006/relationships/slide" Target="slide3.xml"/><Relationship Id="rId7" Type="http://schemas.openxmlformats.org/officeDocument/2006/relationships/slide" Target="slide26.xml"/><Relationship Id="rId12" Type="http://schemas.openxmlformats.org/officeDocument/2006/relationships/slide" Target="slide48.xml"/><Relationship Id="rId2" Type="http://schemas.openxmlformats.org/officeDocument/2006/relationships/hyperlink" Target="file:///C:\Users\ohs80095\Desktop\Github&#12398;&#20351;&#12356;&#26041;\&#12450;&#12459;&#12454;&#12531;&#12488;&#20316;&#25104;\&#12450;&#12459;&#12454;&#12531;&#12488;&#20316;&#25104;&#12395;&#12388;&#12356;&#12390;.pptx" TargetMode="External"/><Relationship Id="rId16"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hyperlink" Target="&#12481;&#12540;&#12512;&#20316;&#25104;/&#12481;&#12540;&#12512;&#20316;&#25104;.pptx" TargetMode="External"/><Relationship Id="rId11" Type="http://schemas.openxmlformats.org/officeDocument/2006/relationships/hyperlink" Target="file:///C:\Users\ohs80095\Desktop\Github&#12398;&#20351;&#12356;&#26041;\Github&#12398;&#36914;&#12417;&#26041;\Github&#12398;&#36914;&#12417;&#26041;.pptx" TargetMode="External"/><Relationship Id="rId5" Type="http://schemas.openxmlformats.org/officeDocument/2006/relationships/slide" Target="slide10.xml"/><Relationship Id="rId15" Type="http://schemas.openxmlformats.org/officeDocument/2006/relationships/hyperlink" Target="file:///C:\Users\ohs80095\Desktop\Github&#12398;&#20351;&#12356;&#26041;\&#36215;&#12371;&#12426;&#12358;&#12427;&#21839;&#38988;&#28857;&#12392;&#35299;&#27770;&#27861;&#12398;&#20363;\&#36215;&#12371;&#12426;&#12358;&#12427;&#21839;&#38988;&#28857;&#12392;&#35299;&#27770;&#27861;&#12398;&#20363;.pptx" TargetMode="External"/><Relationship Id="rId10" Type="http://schemas.openxmlformats.org/officeDocument/2006/relationships/slide" Target="slide43.xml"/><Relationship Id="rId4" Type="http://schemas.openxmlformats.org/officeDocument/2006/relationships/hyperlink" Target="file:///C:\Users\ohs80095\Desktop\Github&#12398;&#20351;&#12356;&#26041;\Sourcetree&#12398;&#36899;&#25658;\Sourcetree&#12398;&#36899;&#25658;.pptx" TargetMode="External"/><Relationship Id="rId9" Type="http://schemas.openxmlformats.org/officeDocument/2006/relationships/slide" Target="slide35.xml"/><Relationship Id="rId14" Type="http://schemas.openxmlformats.org/officeDocument/2006/relationships/slide" Target="slide5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hyperlink" Target="../&#12503;&#12525;&#12472;&#12455;&#12463;&#12488;&#12398;&#20316;&#25104;"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63189" y="1501185"/>
            <a:ext cx="9144000" cy="2387600"/>
          </a:xfrm>
        </p:spPr>
        <p:txBody>
          <a:bodyPr>
            <a:normAutofit/>
          </a:bodyPr>
          <a:lstStyle/>
          <a:p>
            <a:r>
              <a:rPr lang="en-US" altLang="ja-JP" sz="7200" dirty="0" smtClean="0"/>
              <a:t>Github</a:t>
            </a:r>
            <a:r>
              <a:rPr lang="ja-JP" altLang="en-US" sz="7200" dirty="0" smtClean="0"/>
              <a:t>の説明書</a:t>
            </a:r>
            <a:endParaRPr kumimoji="1" lang="ja-JP" altLang="en-US" sz="7200" dirty="0"/>
          </a:p>
        </p:txBody>
      </p:sp>
    </p:spTree>
    <p:extLst>
      <p:ext uri="{BB962C8B-B14F-4D97-AF65-F5344CB8AC3E}">
        <p14:creationId xmlns:p14="http://schemas.microsoft.com/office/powerpoint/2010/main" val="35465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331368"/>
            <a:ext cx="9144000" cy="2387600"/>
          </a:xfrm>
        </p:spPr>
        <p:txBody>
          <a:bodyPr>
            <a:normAutofit/>
          </a:bodyPr>
          <a:lstStyle/>
          <a:p>
            <a:r>
              <a:rPr lang="en-US" altLang="ja-JP" sz="7200" dirty="0" smtClean="0"/>
              <a:t>Sourcetree</a:t>
            </a:r>
            <a:r>
              <a:rPr lang="ja-JP" altLang="en-US" sz="7200" dirty="0" smtClean="0"/>
              <a:t>の連携</a:t>
            </a:r>
            <a:endParaRPr kumimoji="1" lang="ja-JP" altLang="en-US" sz="7200" dirty="0"/>
          </a:p>
        </p:txBody>
      </p:sp>
    </p:spTree>
    <p:extLst>
      <p:ext uri="{BB962C8B-B14F-4D97-AF65-F5344CB8AC3E}">
        <p14:creationId xmlns:p14="http://schemas.microsoft.com/office/powerpoint/2010/main" val="320754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Sourcetree</a:t>
            </a:r>
            <a:r>
              <a:rPr kumimoji="1" lang="ja-JP" altLang="en-US" dirty="0" smtClean="0"/>
              <a:t>の連携①</a:t>
            </a:r>
            <a:endParaRPr kumimoji="1" lang="ja-JP" altLang="en-US" dirty="0"/>
          </a:p>
        </p:txBody>
      </p:sp>
      <p:sp>
        <p:nvSpPr>
          <p:cNvPr id="3" name="コンテンツ プレースホルダー 2"/>
          <p:cNvSpPr>
            <a:spLocks noGrp="1"/>
          </p:cNvSpPr>
          <p:nvPr>
            <p:ph idx="1"/>
          </p:nvPr>
        </p:nvSpPr>
        <p:spPr/>
        <p:txBody>
          <a:bodyPr/>
          <a:lstStyle/>
          <a:p>
            <a:r>
              <a:rPr lang="en-US" altLang="ja-JP" dirty="0">
                <a:hlinkClick r:id="rId2"/>
              </a:rPr>
              <a:t>https://ja.atlassian.com/software/sourcetree/overview</a:t>
            </a:r>
            <a:r>
              <a:rPr lang="en-US" altLang="ja-JP" dirty="0" smtClean="0">
                <a:hlinkClick r:id="rId2"/>
              </a:rPr>
              <a:t>/</a:t>
            </a:r>
            <a:endParaRPr lang="en-US" altLang="ja-JP" dirty="0" smtClean="0"/>
          </a:p>
          <a:p>
            <a:r>
              <a:rPr kumimoji="1" lang="ja-JP" altLang="en-US" dirty="0" smtClean="0"/>
              <a:t>まずは上記の</a:t>
            </a:r>
            <a:r>
              <a:rPr kumimoji="1" lang="en-US" altLang="ja-JP" dirty="0" smtClean="0"/>
              <a:t>URL</a:t>
            </a:r>
            <a:r>
              <a:rPr kumimoji="1" lang="ja-JP" altLang="en-US" dirty="0" smtClean="0"/>
              <a:t>からソースツリーをダウンロードしましょう。</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41645"/>
            <a:ext cx="5970511" cy="3570255"/>
          </a:xfrm>
          <a:prstGeom prst="rect">
            <a:avLst/>
          </a:prstGeom>
        </p:spPr>
      </p:pic>
      <p:sp>
        <p:nvSpPr>
          <p:cNvPr id="5" name="テキスト ボックス 4"/>
          <p:cNvSpPr txBox="1"/>
          <p:nvPr/>
        </p:nvSpPr>
        <p:spPr>
          <a:xfrm>
            <a:off x="6939339" y="3030584"/>
            <a:ext cx="4177151" cy="2246769"/>
          </a:xfrm>
          <a:prstGeom prst="rect">
            <a:avLst/>
          </a:prstGeom>
          <a:noFill/>
        </p:spPr>
        <p:txBody>
          <a:bodyPr wrap="square" rtlCol="0">
            <a:spAutoFit/>
          </a:bodyPr>
          <a:lstStyle/>
          <a:p>
            <a:r>
              <a:rPr lang="ja-JP" altLang="en-US" sz="2800" dirty="0"/>
              <a:t>左</a:t>
            </a:r>
            <a:r>
              <a:rPr lang="ja-JP" altLang="en-US" sz="2800" dirty="0" smtClean="0"/>
              <a:t>図</a:t>
            </a:r>
            <a:r>
              <a:rPr lang="ja-JP" altLang="en-US" sz="2800" dirty="0"/>
              <a:t>のように、</a:t>
            </a:r>
            <a:r>
              <a:rPr lang="en-US" altLang="ja-JP" sz="2800" dirty="0"/>
              <a:t>Mac</a:t>
            </a:r>
            <a:r>
              <a:rPr lang="ja-JP" altLang="en-US" sz="2800" dirty="0"/>
              <a:t>用か</a:t>
            </a:r>
            <a:r>
              <a:rPr lang="en-US" altLang="ja-JP" sz="2800" dirty="0"/>
              <a:t>Windows</a:t>
            </a:r>
            <a:r>
              <a:rPr lang="ja-JP" altLang="en-US" sz="2800" dirty="0"/>
              <a:t>用を選ぶ箇所があるので、お使いの環境に合わせてダウンロードボタンを押してください。</a:t>
            </a:r>
            <a:endParaRPr kumimoji="1" lang="ja-JP" altLang="en-US" sz="2800" dirty="0"/>
          </a:p>
        </p:txBody>
      </p:sp>
    </p:spTree>
    <p:extLst>
      <p:ext uri="{BB962C8B-B14F-4D97-AF65-F5344CB8AC3E}">
        <p14:creationId xmlns:p14="http://schemas.microsoft.com/office/powerpoint/2010/main" val="319148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en-US" dirty="0"/>
              <a:t>の</a:t>
            </a:r>
            <a:r>
              <a:rPr lang="ja-JP" altLang="en-US" dirty="0" smtClean="0"/>
              <a:t>連携②</a:t>
            </a:r>
            <a:endParaRPr kumimoji="1" lang="ja-JP" altLang="en-US" dirty="0"/>
          </a:p>
        </p:txBody>
      </p:sp>
      <p:sp>
        <p:nvSpPr>
          <p:cNvPr id="3" name="コンテンツ プレースホルダー 2"/>
          <p:cNvSpPr>
            <a:spLocks noGrp="1"/>
          </p:cNvSpPr>
          <p:nvPr>
            <p:ph idx="1"/>
          </p:nvPr>
        </p:nvSpPr>
        <p:spPr/>
        <p:txBody>
          <a:bodyPr/>
          <a:lstStyle/>
          <a:p>
            <a:r>
              <a:rPr lang="ja-JP" altLang="en-US" dirty="0"/>
              <a:t>ダウンロードができたら、ダウンロードしたファイルを開いてください</a:t>
            </a:r>
            <a:r>
              <a:rPr lang="ja-JP" altLang="en-US" dirty="0" smtClean="0"/>
              <a:t>。</a:t>
            </a:r>
            <a:endParaRPr lang="en-US" altLang="ja-JP" dirty="0" smtClean="0"/>
          </a:p>
          <a:p>
            <a:r>
              <a:rPr lang="ja-JP" altLang="en-US" dirty="0"/>
              <a:t>ダウンロードしたファイルをクリックすると、「インストールウィザード」が開きます</a:t>
            </a:r>
            <a:r>
              <a:rPr lang="ja-JP" altLang="en-US" dirty="0" smtClean="0"/>
              <a:t>。</a:t>
            </a:r>
            <a:endParaRPr lang="en-US" altLang="ja-JP" dirty="0" smtClean="0"/>
          </a:p>
          <a:p>
            <a:r>
              <a:rPr lang="ja-JP" altLang="en-US" dirty="0"/>
              <a:t>以下の図に沿って進んでいきましょう。</a:t>
            </a:r>
            <a:endParaRPr kumimoji="1" lang="ja-JP" altLang="en-US" b="1" dirty="0"/>
          </a:p>
        </p:txBody>
      </p:sp>
    </p:spTree>
    <p:extLst>
      <p:ext uri="{BB962C8B-B14F-4D97-AF65-F5344CB8AC3E}">
        <p14:creationId xmlns:p14="http://schemas.microsoft.com/office/powerpoint/2010/main" val="177464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en-US" dirty="0"/>
              <a:t>の</a:t>
            </a:r>
            <a:r>
              <a:rPr lang="ja-JP" altLang="en-US" dirty="0" smtClean="0"/>
              <a:t>連携③</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9881" y="1564367"/>
            <a:ext cx="6254931" cy="5118355"/>
          </a:xfrm>
        </p:spPr>
      </p:pic>
    </p:spTree>
    <p:extLst>
      <p:ext uri="{BB962C8B-B14F-4D97-AF65-F5344CB8AC3E}">
        <p14:creationId xmlns:p14="http://schemas.microsoft.com/office/powerpoint/2010/main" val="23736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en-US" dirty="0"/>
              <a:t>の</a:t>
            </a:r>
            <a:r>
              <a:rPr lang="ja-JP" altLang="en-US" dirty="0" smtClean="0"/>
              <a:t>連携④</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424" y="1690688"/>
            <a:ext cx="6510408" cy="4940935"/>
          </a:xfrm>
        </p:spPr>
      </p:pic>
    </p:spTree>
    <p:extLst>
      <p:ext uri="{BB962C8B-B14F-4D97-AF65-F5344CB8AC3E}">
        <p14:creationId xmlns:p14="http://schemas.microsoft.com/office/powerpoint/2010/main" val="256750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en-US" dirty="0"/>
              <a:t>の</a:t>
            </a:r>
            <a:r>
              <a:rPr lang="ja-JP" altLang="en-US" dirty="0" smtClean="0"/>
              <a:t>連携⑤</a:t>
            </a:r>
            <a:endParaRPr kumimoji="1" lang="ja-JP" altLang="en-US" dirty="0"/>
          </a:p>
        </p:txBody>
      </p:sp>
      <p:sp>
        <p:nvSpPr>
          <p:cNvPr id="3" name="コンテンツ プレースホルダー 2"/>
          <p:cNvSpPr>
            <a:spLocks noGrp="1"/>
          </p:cNvSpPr>
          <p:nvPr>
            <p:ph idx="1"/>
          </p:nvPr>
        </p:nvSpPr>
        <p:spPr>
          <a:xfrm>
            <a:off x="838200" y="5682976"/>
            <a:ext cx="10515600" cy="1136469"/>
          </a:xfrm>
        </p:spPr>
        <p:txBody>
          <a:bodyPr>
            <a:noAutofit/>
          </a:bodyPr>
          <a:lstStyle/>
          <a:p>
            <a:r>
              <a:rPr lang="ja-JP" altLang="en-US" sz="3200" dirty="0"/>
              <a:t>インストールが始まります</a:t>
            </a:r>
            <a:r>
              <a:rPr lang="ja-JP" altLang="en-US" sz="3200" dirty="0" smtClean="0"/>
              <a:t>。</a:t>
            </a:r>
            <a:r>
              <a:rPr lang="ja-JP" altLang="en-US" sz="3200" dirty="0"/>
              <a:t/>
            </a:r>
            <a:br>
              <a:rPr lang="ja-JP" altLang="en-US" sz="3200" dirty="0"/>
            </a:br>
            <a:r>
              <a:rPr lang="ja-JP" altLang="en-US" sz="3200" dirty="0"/>
              <a:t>終わるまでしばし待ちましょう。</a:t>
            </a:r>
            <a:br>
              <a:rPr lang="ja-JP" altLang="en-US" sz="3200" dirty="0"/>
            </a:br>
            <a:r>
              <a:rPr lang="ja-JP" altLang="en-US" sz="3200" dirty="0"/>
              <a:t/>
            </a:r>
            <a:br>
              <a:rPr lang="ja-JP" altLang="en-US" sz="3200" dirty="0"/>
            </a:br>
            <a:endParaRPr kumimoji="1" lang="ja-JP" altLang="en-US" sz="32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982" y="1333045"/>
            <a:ext cx="5474509" cy="4349931"/>
          </a:xfrm>
          <a:prstGeom prst="rect">
            <a:avLst/>
          </a:prstGeom>
        </p:spPr>
      </p:pic>
    </p:spTree>
    <p:extLst>
      <p:ext uri="{BB962C8B-B14F-4D97-AF65-F5344CB8AC3E}">
        <p14:creationId xmlns:p14="http://schemas.microsoft.com/office/powerpoint/2010/main" val="54325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⑥</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下図</a:t>
            </a:r>
            <a:r>
              <a:rPr lang="ja-JP" altLang="en-US" dirty="0"/>
              <a:t>のような画面が表示されれば、インストールの成功です。「</a:t>
            </a:r>
            <a:r>
              <a:rPr lang="en-US" altLang="ja-JP" dirty="0"/>
              <a:t>Launch SourceTree</a:t>
            </a:r>
            <a:r>
              <a:rPr lang="ja-JP" altLang="en-US" dirty="0"/>
              <a:t>」にチェックをいれて、</a:t>
            </a:r>
            <a:r>
              <a:rPr lang="en-US" altLang="ja-JP" dirty="0"/>
              <a:t>Finish</a:t>
            </a:r>
            <a:r>
              <a:rPr lang="ja-JP" altLang="en-US" dirty="0"/>
              <a:t>ボタンをクリックしましょう。</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658" y="3003609"/>
            <a:ext cx="4833978" cy="3749888"/>
          </a:xfrm>
          <a:prstGeom prst="rect">
            <a:avLst/>
          </a:prstGeom>
        </p:spPr>
      </p:pic>
    </p:spTree>
    <p:extLst>
      <p:ext uri="{BB962C8B-B14F-4D97-AF65-F5344CB8AC3E}">
        <p14:creationId xmlns:p14="http://schemas.microsoft.com/office/powerpoint/2010/main" val="158923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⑦</a:t>
            </a:r>
            <a:endParaRPr kumimoji="1" lang="ja-JP" altLang="en-US" dirty="0"/>
          </a:p>
        </p:txBody>
      </p:sp>
      <p:sp>
        <p:nvSpPr>
          <p:cNvPr id="3" name="コンテンツ プレースホルダー 2"/>
          <p:cNvSpPr>
            <a:spLocks noGrp="1"/>
          </p:cNvSpPr>
          <p:nvPr>
            <p:ph idx="1"/>
          </p:nvPr>
        </p:nvSpPr>
        <p:spPr/>
        <p:txBody>
          <a:bodyPr/>
          <a:lstStyle/>
          <a:p>
            <a:r>
              <a:rPr lang="ja-JP" altLang="en-US" dirty="0"/>
              <a:t>インストールが完了し</a:t>
            </a:r>
            <a:r>
              <a:rPr lang="en-US" altLang="ja-JP" dirty="0"/>
              <a:t>SourceTree</a:t>
            </a:r>
            <a:r>
              <a:rPr lang="ja-JP" altLang="en-US" dirty="0"/>
              <a:t>を立ち上げたら、最初のセットアップを行います</a:t>
            </a:r>
            <a:r>
              <a:rPr lang="ja-JP" altLang="en-US" dirty="0" smtClean="0"/>
              <a:t>。</a:t>
            </a:r>
            <a:r>
              <a:rPr lang="ja-JP" altLang="en-US" dirty="0"/>
              <a:t/>
            </a:r>
            <a:br>
              <a:rPr lang="ja-JP" altLang="en-US" dirty="0"/>
            </a:br>
            <a:r>
              <a:rPr lang="ja-JP" altLang="en-US" dirty="0"/>
              <a:t>下図のような画面が表示されますので、全てにチェックマークをいれて続行！</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553" y="3056708"/>
            <a:ext cx="3965842" cy="3513909"/>
          </a:xfrm>
          <a:prstGeom prst="rect">
            <a:avLst/>
          </a:prstGeom>
        </p:spPr>
      </p:pic>
    </p:spTree>
    <p:extLst>
      <p:ext uri="{BB962C8B-B14F-4D97-AF65-F5344CB8AC3E}">
        <p14:creationId xmlns:p14="http://schemas.microsoft.com/office/powerpoint/2010/main" val="48015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⑧</a:t>
            </a:r>
            <a:endParaRPr kumimoji="1" lang="ja-JP" altLang="en-US" dirty="0"/>
          </a:p>
        </p:txBody>
      </p:sp>
      <p:sp>
        <p:nvSpPr>
          <p:cNvPr id="3" name="コンテンツ プレースホルダー 2"/>
          <p:cNvSpPr>
            <a:spLocks noGrp="1"/>
          </p:cNvSpPr>
          <p:nvPr>
            <p:ph idx="1"/>
          </p:nvPr>
        </p:nvSpPr>
        <p:spPr/>
        <p:txBody>
          <a:bodyPr/>
          <a:lstStyle/>
          <a:p>
            <a:r>
              <a:rPr lang="ja-JP" altLang="en-US" dirty="0"/>
              <a:t>すると下図のようになにやらダウンロードが始まります。</a:t>
            </a:r>
            <a:br>
              <a:rPr lang="ja-JP" altLang="en-US" dirty="0"/>
            </a:br>
            <a:r>
              <a:rPr lang="ja-JP" altLang="en-US" dirty="0"/>
              <a:t>完了したら「次へ」ボタンを押します。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282" y="2717265"/>
            <a:ext cx="7007354" cy="4008909"/>
          </a:xfrm>
          <a:prstGeom prst="rect">
            <a:avLst/>
          </a:prstGeom>
        </p:spPr>
      </p:pic>
    </p:spTree>
    <p:extLst>
      <p:ext uri="{BB962C8B-B14F-4D97-AF65-F5344CB8AC3E}">
        <p14:creationId xmlns:p14="http://schemas.microsoft.com/office/powerpoint/2010/main" val="25258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⑨</a:t>
            </a:r>
            <a:endParaRPr kumimoji="1" lang="ja-JP" altLang="en-US" dirty="0"/>
          </a:p>
        </p:txBody>
      </p:sp>
      <p:sp>
        <p:nvSpPr>
          <p:cNvPr id="3" name="コンテンツ プレースホルダー 2"/>
          <p:cNvSpPr>
            <a:spLocks noGrp="1"/>
          </p:cNvSpPr>
          <p:nvPr>
            <p:ph idx="1"/>
          </p:nvPr>
        </p:nvSpPr>
        <p:spPr/>
        <p:txBody>
          <a:bodyPr/>
          <a:lstStyle/>
          <a:p>
            <a:r>
              <a:rPr lang="ja-JP" altLang="en-US" dirty="0"/>
              <a:t>下は「</a:t>
            </a:r>
            <a:r>
              <a:rPr lang="en-US" altLang="ja-JP" dirty="0"/>
              <a:t>No</a:t>
            </a:r>
            <a:r>
              <a:rPr lang="ja-JP" altLang="en-US" dirty="0"/>
              <a:t>」を選択。</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62" y="2338435"/>
            <a:ext cx="7089989" cy="4330693"/>
          </a:xfrm>
          <a:prstGeom prst="rect">
            <a:avLst/>
          </a:prstGeom>
        </p:spPr>
      </p:pic>
    </p:spTree>
    <p:extLst>
      <p:ext uri="{BB962C8B-B14F-4D97-AF65-F5344CB8AC3E}">
        <p14:creationId xmlns:p14="http://schemas.microsoft.com/office/powerpoint/2010/main" val="143283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hlinkClick r:id="rId2" action="ppaction://hlinkpres?slideindex=1&amp;slidetitle="/>
              </a:rPr>
              <a:t>アカウント</a:t>
            </a:r>
            <a:r>
              <a:rPr kumimoji="1" lang="ja-JP" altLang="en-US" dirty="0" smtClean="0">
                <a:hlinkClick r:id="rId2" action="ppaction://hlinkpres?slideindex=1&amp;slidetitle="/>
              </a:rPr>
              <a:t>作成</a:t>
            </a:r>
            <a:r>
              <a:rPr kumimoji="1" lang="en-US" altLang="ja-JP" dirty="0" smtClean="0"/>
              <a:t>	</a:t>
            </a:r>
            <a:r>
              <a:rPr kumimoji="1" lang="ja-JP" altLang="en-US" dirty="0" smtClean="0"/>
              <a:t>　　　</a:t>
            </a:r>
            <a:r>
              <a:rPr kumimoji="1" lang="ja-JP" altLang="en-US" dirty="0" smtClean="0">
                <a:hlinkClick r:id="rId3" action="ppaction://hlinksldjump"/>
              </a:rPr>
              <a:t>３ページ</a:t>
            </a:r>
            <a:endParaRPr kumimoji="1" lang="en-US" altLang="ja-JP" dirty="0" smtClean="0"/>
          </a:p>
          <a:p>
            <a:r>
              <a:rPr lang="en-US" altLang="ja-JP" dirty="0" smtClean="0">
                <a:hlinkClick r:id="rId4" action="ppaction://hlinkpres?slideindex=1&amp;slidetitle="/>
              </a:rPr>
              <a:t>Sourcetree</a:t>
            </a:r>
            <a:r>
              <a:rPr lang="ja-JP" altLang="en-US" dirty="0" smtClean="0">
                <a:hlinkClick r:id="rId4" action="ppaction://hlinkpres?slideindex=1&amp;slidetitle="/>
              </a:rPr>
              <a:t>の</a:t>
            </a:r>
            <a:r>
              <a:rPr lang="ja-JP" altLang="en-US" dirty="0" smtClean="0">
                <a:hlinkClick r:id="rId4" action="ppaction://hlinkpres?slideindex=1&amp;slidetitle="/>
              </a:rPr>
              <a:t>連携</a:t>
            </a:r>
            <a:r>
              <a:rPr lang="en-US" altLang="ja-JP" dirty="0" smtClean="0"/>
              <a:t>	</a:t>
            </a:r>
            <a:r>
              <a:rPr lang="ja-JP" altLang="en-US" dirty="0" smtClean="0">
                <a:hlinkClick r:id="rId5" action="ppaction://hlinksldjump"/>
              </a:rPr>
              <a:t>１０ページ</a:t>
            </a:r>
            <a:endParaRPr lang="en-US" altLang="ja-JP" dirty="0" smtClean="0"/>
          </a:p>
          <a:p>
            <a:r>
              <a:rPr lang="ja-JP" altLang="en-US" dirty="0">
                <a:hlinkClick r:id="rId6" action="ppaction://hlinkpres?slideindex=1&amp;slidetitle="/>
              </a:rPr>
              <a:t>チーム</a:t>
            </a:r>
            <a:r>
              <a:rPr lang="ja-JP" altLang="en-US" dirty="0" smtClean="0">
                <a:hlinkClick r:id="rId6" action="ppaction://hlinkpres?slideindex=1&amp;slidetitle="/>
              </a:rPr>
              <a:t>作成</a:t>
            </a:r>
            <a:r>
              <a:rPr lang="en-US" altLang="ja-JP" dirty="0" smtClean="0"/>
              <a:t>		</a:t>
            </a:r>
            <a:r>
              <a:rPr lang="ja-JP" altLang="en-US" dirty="0" smtClean="0">
                <a:hlinkClick r:id="rId7" action="ppaction://hlinksldjump"/>
              </a:rPr>
              <a:t>２６ページ</a:t>
            </a:r>
            <a:r>
              <a:rPr lang="en-US" altLang="ja-JP" dirty="0" smtClean="0">
                <a:hlinkClick r:id="rId7" action="ppaction://hlinksldjump"/>
              </a:rPr>
              <a:t>	</a:t>
            </a:r>
            <a:endParaRPr lang="en-US" altLang="ja-JP" dirty="0" smtClean="0"/>
          </a:p>
          <a:p>
            <a:r>
              <a:rPr lang="ja-JP" altLang="en-US" dirty="0">
                <a:hlinkClick r:id="rId8" action="ppaction://hlinkpres?slideindex=1&amp;slidetitle="/>
              </a:rPr>
              <a:t>プロジェクトの</a:t>
            </a:r>
            <a:r>
              <a:rPr lang="ja-JP" altLang="en-US" dirty="0" smtClean="0">
                <a:hlinkClick r:id="rId8" action="ppaction://hlinkpres?slideindex=1&amp;slidetitle="/>
              </a:rPr>
              <a:t>作成</a:t>
            </a:r>
            <a:r>
              <a:rPr lang="en-US" altLang="ja-JP" dirty="0" smtClean="0"/>
              <a:t>	</a:t>
            </a:r>
            <a:r>
              <a:rPr lang="ja-JP" altLang="en-US" dirty="0" smtClean="0">
                <a:hlinkClick r:id="rId9" action="ppaction://hlinksldjump"/>
              </a:rPr>
              <a:t>３５ページ</a:t>
            </a:r>
            <a:endParaRPr lang="en-US" altLang="ja-JP" dirty="0" smtClean="0"/>
          </a:p>
          <a:p>
            <a:r>
              <a:rPr kumimoji="1" lang="ja-JP" altLang="en-US" dirty="0" smtClean="0"/>
              <a:t>ソースツリーの専門用語</a:t>
            </a:r>
            <a:r>
              <a:rPr kumimoji="1" lang="en-US" altLang="ja-JP" dirty="0" smtClean="0"/>
              <a:t>			</a:t>
            </a:r>
            <a:r>
              <a:rPr kumimoji="1" lang="ja-JP" altLang="en-US" dirty="0" smtClean="0">
                <a:hlinkClick r:id="rId10" action="ppaction://hlinksldjump"/>
              </a:rPr>
              <a:t>４３ページ</a:t>
            </a:r>
            <a:r>
              <a:rPr kumimoji="1" lang="en-US" altLang="ja-JP" dirty="0" smtClean="0">
                <a:hlinkClick r:id="rId10" action="ppaction://hlinksldjump"/>
              </a:rPr>
              <a:t>	</a:t>
            </a:r>
            <a:endParaRPr kumimoji="1" lang="en-US" altLang="ja-JP" dirty="0" smtClean="0"/>
          </a:p>
          <a:p>
            <a:r>
              <a:rPr lang="en-US" altLang="ja-JP" dirty="0" smtClean="0">
                <a:hlinkClick r:id="rId11" action="ppaction://hlinkpres?slideindex=1&amp;slidetitle="/>
              </a:rPr>
              <a:t>Github</a:t>
            </a:r>
            <a:r>
              <a:rPr lang="ja-JP" altLang="en-US" dirty="0" smtClean="0">
                <a:hlinkClick r:id="rId11" action="ppaction://hlinkpres?slideindex=1&amp;slidetitle="/>
              </a:rPr>
              <a:t>の</a:t>
            </a:r>
            <a:r>
              <a:rPr lang="ja-JP" altLang="en-US" dirty="0" smtClean="0">
                <a:hlinkClick r:id="rId11" action="ppaction://hlinkpres?slideindex=1&amp;slidetitle="/>
              </a:rPr>
              <a:t>進め方</a:t>
            </a:r>
            <a:r>
              <a:rPr lang="en-US" altLang="ja-JP" dirty="0" smtClean="0"/>
              <a:t>				</a:t>
            </a:r>
            <a:r>
              <a:rPr lang="ja-JP" altLang="en-US" dirty="0" smtClean="0">
                <a:hlinkClick r:id="rId12" action="ppaction://hlinksldjump"/>
              </a:rPr>
              <a:t>４８ページ</a:t>
            </a:r>
            <a:endParaRPr lang="en-US" altLang="ja-JP" dirty="0" smtClean="0"/>
          </a:p>
          <a:p>
            <a:r>
              <a:rPr lang="ja-JP" altLang="en-US" dirty="0" smtClean="0">
                <a:hlinkClick r:id="rId13" action="ppaction://hlinkpres?slideindex=1&amp;slidetitle="/>
              </a:rPr>
              <a:t>プロジェクト制</a:t>
            </a:r>
            <a:r>
              <a:rPr lang="ja-JP" altLang="en-US" dirty="0" smtClean="0">
                <a:hlinkClick r:id="rId13" action="ppaction://hlinkpres?slideindex=1&amp;slidetitle="/>
              </a:rPr>
              <a:t>作中のセーブ</a:t>
            </a:r>
            <a:r>
              <a:rPr lang="ja-JP" altLang="en-US" dirty="0" smtClean="0">
                <a:hlinkClick r:id="rId13" action="ppaction://hlinkpres?slideindex=1&amp;slidetitle="/>
              </a:rPr>
              <a:t>方法</a:t>
            </a:r>
            <a:r>
              <a:rPr lang="en-US" altLang="ja-JP" dirty="0" smtClean="0"/>
              <a:t>	</a:t>
            </a:r>
            <a:r>
              <a:rPr lang="ja-JP" altLang="en-US" dirty="0" smtClean="0">
                <a:hlinkClick r:id="rId14" action="ppaction://hlinksldjump"/>
              </a:rPr>
              <a:t>５６ページ</a:t>
            </a:r>
            <a:endParaRPr lang="en-US" altLang="ja-JP" dirty="0"/>
          </a:p>
          <a:p>
            <a:r>
              <a:rPr lang="ja-JP" altLang="en-US" dirty="0" smtClean="0">
                <a:hlinkClick r:id="rId15" action="ppaction://hlinkpres?slideindex=1&amp;slidetitle="/>
              </a:rPr>
              <a:t>起こりうる問題点と解決法の</a:t>
            </a:r>
            <a:r>
              <a:rPr lang="ja-JP" altLang="en-US" dirty="0" smtClean="0">
                <a:hlinkClick r:id="rId15" action="ppaction://hlinkpres?slideindex=1&amp;slidetitle="/>
              </a:rPr>
              <a:t>例</a:t>
            </a:r>
            <a:r>
              <a:rPr lang="en-US" altLang="ja-JP" dirty="0" smtClean="0"/>
              <a:t>		</a:t>
            </a:r>
            <a:r>
              <a:rPr lang="ja-JP" altLang="en-US" dirty="0" smtClean="0">
                <a:hlinkClick r:id="rId16" action="ppaction://hlinksldjump"/>
              </a:rPr>
              <a:t>６５ページ</a:t>
            </a:r>
            <a:endParaRPr lang="en-US" altLang="ja-JP" dirty="0" smtClean="0"/>
          </a:p>
          <a:p>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3146241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a:t>⑩</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続いて</a:t>
            </a:r>
            <a:r>
              <a:rPr lang="ja-JP" altLang="en-US" dirty="0"/>
              <a:t>以下の画面が表示されるので、先ほど登録した</a:t>
            </a:r>
            <a:r>
              <a:rPr lang="en-US" altLang="ja-JP" dirty="0"/>
              <a:t>GitHub</a:t>
            </a:r>
            <a:r>
              <a:rPr lang="ja-JP" altLang="en-US" dirty="0"/>
              <a:t>のアカウントを入力しましょう。</a:t>
            </a:r>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039" y="2666207"/>
            <a:ext cx="6143823" cy="3510756"/>
          </a:xfrm>
          <a:prstGeom prst="rect">
            <a:avLst/>
          </a:prstGeom>
        </p:spPr>
      </p:pic>
      <p:sp>
        <p:nvSpPr>
          <p:cNvPr id="7" name="右矢印 6"/>
          <p:cNvSpPr/>
          <p:nvPr/>
        </p:nvSpPr>
        <p:spPr>
          <a:xfrm flipH="1">
            <a:off x="4310743" y="4219301"/>
            <a:ext cx="3579223" cy="4441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p:cNvSpPr/>
          <p:nvPr/>
        </p:nvSpPr>
        <p:spPr>
          <a:xfrm>
            <a:off x="7889966" y="4001294"/>
            <a:ext cx="334409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ユーザアカウントから</a:t>
            </a:r>
            <a:r>
              <a:rPr kumimoji="1" lang="en-US" altLang="ja-JP" sz="2400" dirty="0" smtClean="0"/>
              <a:t>Github</a:t>
            </a:r>
            <a:r>
              <a:rPr lang="ja-JP" altLang="en-US" sz="2400" dirty="0" smtClean="0"/>
              <a:t>を選択</a:t>
            </a:r>
            <a:endParaRPr kumimoji="1" lang="ja-JP" altLang="en-US" sz="2400" dirty="0"/>
          </a:p>
        </p:txBody>
      </p:sp>
    </p:spTree>
    <p:extLst>
      <p:ext uri="{BB962C8B-B14F-4D97-AF65-F5344CB8AC3E}">
        <p14:creationId xmlns:p14="http://schemas.microsoft.com/office/powerpoint/2010/main" val="52650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⑪</a:t>
            </a:r>
            <a:endParaRPr kumimoji="1" lang="ja-JP" altLang="en-US" dirty="0"/>
          </a:p>
        </p:txBody>
      </p:sp>
      <p:sp>
        <p:nvSpPr>
          <p:cNvPr id="3" name="コンテンツ プレースホルダー 2"/>
          <p:cNvSpPr>
            <a:spLocks noGrp="1"/>
          </p:cNvSpPr>
          <p:nvPr>
            <p:ph idx="1"/>
          </p:nvPr>
        </p:nvSpPr>
        <p:spPr>
          <a:xfrm>
            <a:off x="838200" y="1838688"/>
            <a:ext cx="10515600" cy="4351338"/>
          </a:xfrm>
        </p:spPr>
        <p:txBody>
          <a:bodyPr/>
          <a:lstStyle/>
          <a:p>
            <a:r>
              <a:rPr lang="ja-JP" altLang="en-US" dirty="0"/>
              <a:t>続いても迷わず「</a:t>
            </a:r>
            <a:r>
              <a:rPr lang="en-US" altLang="ja-JP" dirty="0"/>
              <a:t>No</a:t>
            </a:r>
            <a:r>
              <a:rPr lang="ja-JP" altLang="en-US" dirty="0"/>
              <a:t>」を選択。</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322" y="2360972"/>
            <a:ext cx="6940678" cy="3815991"/>
          </a:xfrm>
          <a:prstGeom prst="rect">
            <a:avLst/>
          </a:prstGeom>
        </p:spPr>
      </p:pic>
    </p:spTree>
    <p:extLst>
      <p:ext uri="{BB962C8B-B14F-4D97-AF65-F5344CB8AC3E}">
        <p14:creationId xmlns:p14="http://schemas.microsoft.com/office/powerpoint/2010/main" val="168651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⑫</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これで準備は完了です</a:t>
            </a:r>
            <a:r>
              <a:rPr lang="ja-JP" altLang="en-US" dirty="0" smtClean="0"/>
              <a:t>。</a:t>
            </a:r>
            <a:endParaRPr lang="en-US" altLang="ja-JP" dirty="0" smtClean="0"/>
          </a:p>
          <a:p>
            <a:r>
              <a:rPr lang="ja-JP" altLang="en-US" dirty="0" smtClean="0"/>
              <a:t>続いてプロジェクトの作成に必要なクローンというものをします。これで</a:t>
            </a:r>
            <a:r>
              <a:rPr lang="en-US" altLang="ja-JP" dirty="0" smtClean="0"/>
              <a:t>github</a:t>
            </a:r>
            <a:r>
              <a:rPr lang="ja-JP" altLang="en-US" dirty="0" smtClean="0"/>
              <a:t>と</a:t>
            </a:r>
            <a:r>
              <a:rPr lang="en-US" altLang="ja-JP" dirty="0" smtClean="0"/>
              <a:t>Sourcetree</a:t>
            </a:r>
            <a:r>
              <a:rPr lang="ja-JP" altLang="en-US" dirty="0" smtClean="0"/>
              <a:t>を連携させます。</a:t>
            </a:r>
            <a:endParaRPr lang="en-US" altLang="ja-JP" dirty="0" smtClean="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2467" t="16139" r="1819" b="17796"/>
          <a:stretch/>
        </p:blipFill>
        <p:spPr>
          <a:xfrm>
            <a:off x="2288177" y="3179040"/>
            <a:ext cx="6620692" cy="3247886"/>
          </a:xfrm>
          <a:prstGeom prst="rect">
            <a:avLst/>
          </a:prstGeom>
          <a:ln>
            <a:solidFill>
              <a:schemeClr val="tx1"/>
            </a:solidFill>
          </a:ln>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087" y="3566141"/>
            <a:ext cx="991793" cy="539536"/>
          </a:xfrm>
          <a:prstGeom prst="rect">
            <a:avLst/>
          </a:prstGeom>
        </p:spPr>
      </p:pic>
    </p:spTree>
    <p:extLst>
      <p:ext uri="{BB962C8B-B14F-4D97-AF65-F5344CB8AC3E}">
        <p14:creationId xmlns:p14="http://schemas.microsoft.com/office/powerpoint/2010/main" val="380846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smtClean="0"/>
              <a:t>⑬</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右図のような画面に</a:t>
            </a:r>
            <a:endParaRPr kumimoji="1" lang="en-US" altLang="ja-JP" dirty="0" smtClean="0"/>
          </a:p>
          <a:p>
            <a:pPr marL="0" indent="0">
              <a:buNone/>
            </a:pPr>
            <a:r>
              <a:rPr kumimoji="1" lang="ja-JP" altLang="en-US" dirty="0" smtClean="0"/>
              <a:t>なれば</a:t>
            </a:r>
            <a:r>
              <a:rPr kumimoji="1" lang="en-US" altLang="ja-JP" dirty="0" smtClean="0"/>
              <a:t>OK</a:t>
            </a:r>
            <a:r>
              <a:rPr kumimoji="1" lang="ja-JP" altLang="en-US" dirty="0" smtClean="0"/>
              <a:t>。</a:t>
            </a:r>
            <a:endParaRPr kumimoji="1" lang="en-US" altLang="ja-JP" dirty="0" smtClean="0"/>
          </a:p>
          <a:p>
            <a:pPr marL="0" indent="0">
              <a:buNone/>
            </a:pPr>
            <a:r>
              <a:rPr lang="ja-JP" altLang="en-US" dirty="0" smtClean="0"/>
              <a:t>入力していきます。</a:t>
            </a:r>
            <a:endParaRPr kumimoji="1" lang="en-US" altLang="ja-JP" dirty="0" smtClean="0"/>
          </a:p>
          <a:p>
            <a:pPr marL="0" indent="0">
              <a:buNone/>
            </a:pPr>
            <a:endParaRPr kumimoji="1" lang="en-US" altLang="ja-JP" dirty="0" smtClean="0"/>
          </a:p>
          <a:p>
            <a:pPr marL="0" indent="0">
              <a:buNone/>
            </a:pPr>
            <a:endParaRPr kumimoji="1" lang="ja-JP" altLang="en-US" dirty="0"/>
          </a:p>
        </p:txBody>
      </p:sp>
      <p:pic>
        <p:nvPicPr>
          <p:cNvPr id="4" name="図 3"/>
          <p:cNvPicPr>
            <a:picLocks noChangeAspect="1"/>
          </p:cNvPicPr>
          <p:nvPr/>
        </p:nvPicPr>
        <p:blipFill rotWithShape="1">
          <a:blip r:embed="rId2"/>
          <a:srcRect l="22424" t="15804" r="1676" b="18303"/>
          <a:stretch/>
        </p:blipFill>
        <p:spPr>
          <a:xfrm>
            <a:off x="4350230" y="1825625"/>
            <a:ext cx="7003570" cy="3418409"/>
          </a:xfrm>
          <a:prstGeom prst="rect">
            <a:avLst/>
          </a:prstGeom>
          <a:ln>
            <a:solidFill>
              <a:schemeClr val="tx1"/>
            </a:solidFill>
          </a:ln>
        </p:spPr>
      </p:pic>
    </p:spTree>
    <p:extLst>
      <p:ext uri="{BB962C8B-B14F-4D97-AF65-F5344CB8AC3E}">
        <p14:creationId xmlns:p14="http://schemas.microsoft.com/office/powerpoint/2010/main" val="335707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a:t>⑭</a:t>
            </a:r>
            <a:endParaRPr kumimoji="1" lang="ja-JP" altLang="en-US" dirty="0"/>
          </a:p>
        </p:txBody>
      </p:sp>
      <p:pic>
        <p:nvPicPr>
          <p:cNvPr id="4" name="コンテンツ プレースホルダー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8530" r="15925" b="23066"/>
          <a:stretch/>
        </p:blipFill>
        <p:spPr>
          <a:xfrm>
            <a:off x="5828211" y="1837872"/>
            <a:ext cx="6147897" cy="4056969"/>
          </a:xfrm>
          <a:ln>
            <a:solidFill>
              <a:schemeClr val="tx1"/>
            </a:solidFill>
          </a:ln>
        </p:spPr>
      </p:pic>
      <p:sp>
        <p:nvSpPr>
          <p:cNvPr id="6" name="コンテンツ プレースホルダー 5"/>
          <p:cNvSpPr>
            <a:spLocks noGrp="1"/>
          </p:cNvSpPr>
          <p:nvPr>
            <p:ph sz="half" idx="2"/>
          </p:nvPr>
        </p:nvSpPr>
        <p:spPr>
          <a:xfrm>
            <a:off x="646611" y="1690688"/>
            <a:ext cx="5181600" cy="4351338"/>
          </a:xfrm>
        </p:spPr>
        <p:txBody>
          <a:bodyPr/>
          <a:lstStyle/>
          <a:p>
            <a:r>
              <a:rPr lang="en-US" altLang="ja-JP" dirty="0" smtClean="0"/>
              <a:t>Github</a:t>
            </a:r>
            <a:r>
              <a:rPr lang="ja-JP" altLang="en-US" dirty="0" smtClean="0"/>
              <a:t>に戻り「コード＜＞」を選び緑色のコードをクリックします。</a:t>
            </a:r>
            <a:endParaRPr lang="en-US" altLang="ja-JP" dirty="0" smtClean="0"/>
          </a:p>
          <a:p>
            <a:r>
              <a:rPr kumimoji="1" lang="ja-JP" altLang="en-US" dirty="0" smtClean="0"/>
              <a:t>その後</a:t>
            </a:r>
            <a:r>
              <a:rPr kumimoji="1" lang="en-US" altLang="ja-JP" dirty="0" smtClean="0"/>
              <a:t>HTTPS</a:t>
            </a:r>
            <a:r>
              <a:rPr kumimoji="1" lang="ja-JP" altLang="en-US" dirty="0" smtClean="0"/>
              <a:t>の書類マークをクリックします。</a:t>
            </a:r>
            <a:endParaRPr kumimoji="1" lang="en-US" altLang="ja-JP" dirty="0" smtClean="0"/>
          </a:p>
          <a:p>
            <a:r>
              <a:rPr lang="ja-JP" altLang="en-US" dirty="0"/>
              <a:t>これ</a:t>
            </a:r>
            <a:r>
              <a:rPr lang="ja-JP" altLang="en-US" dirty="0" smtClean="0"/>
              <a:t>で</a:t>
            </a:r>
            <a:r>
              <a:rPr lang="en-US" altLang="ja-JP" dirty="0" smtClean="0"/>
              <a:t>Github</a:t>
            </a:r>
            <a:r>
              <a:rPr lang="ja-JP" altLang="en-US" dirty="0" smtClean="0"/>
              <a:t>のＵＲＬのコピーが</a:t>
            </a:r>
            <a:r>
              <a:rPr lang="ja-JP" altLang="en-US" dirty="0"/>
              <a:t>完了</a:t>
            </a:r>
            <a:r>
              <a:rPr lang="ja-JP" altLang="en-US" dirty="0" smtClean="0"/>
              <a:t>します。</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11" y="3759949"/>
            <a:ext cx="871238" cy="473954"/>
          </a:xfrm>
          <a:prstGeom prst="rect">
            <a:avLst/>
          </a:prstGeom>
        </p:spPr>
      </p:pic>
      <p:sp>
        <p:nvSpPr>
          <p:cNvPr id="7" name="楕円 6"/>
          <p:cNvSpPr/>
          <p:nvPr/>
        </p:nvSpPr>
        <p:spPr>
          <a:xfrm>
            <a:off x="9790249" y="3755594"/>
            <a:ext cx="275306" cy="2215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229545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Sourcetree</a:t>
            </a:r>
            <a:r>
              <a:rPr lang="ja-JP" altLang="ja-JP" dirty="0"/>
              <a:t>の</a:t>
            </a:r>
            <a:r>
              <a:rPr lang="ja-JP" altLang="ja-JP" dirty="0" smtClean="0"/>
              <a:t>連携</a:t>
            </a:r>
            <a:r>
              <a:rPr lang="ja-JP" altLang="en-US" dirty="0"/>
              <a:t>⑮</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先ほどの</a:t>
            </a:r>
            <a:r>
              <a:rPr kumimoji="1" lang="en-US" altLang="ja-JP" dirty="0" smtClean="0"/>
              <a:t>URL</a:t>
            </a:r>
            <a:r>
              <a:rPr kumimoji="1" lang="ja-JP" altLang="en-US" dirty="0" smtClean="0"/>
              <a:t>を右図の一番上の欄にペーストします。</a:t>
            </a:r>
            <a:endParaRPr kumimoji="1" lang="en-US" altLang="ja-JP" dirty="0" smtClean="0"/>
          </a:p>
          <a:p>
            <a:r>
              <a:rPr lang="ja-JP" altLang="en-US" dirty="0" smtClean="0"/>
              <a:t>リポジトリタイプに</a:t>
            </a:r>
            <a:endParaRPr lang="en-US" altLang="ja-JP" dirty="0" smtClean="0"/>
          </a:p>
          <a:p>
            <a:pPr marL="0" indent="0">
              <a:buNone/>
            </a:pPr>
            <a:r>
              <a:rPr kumimoji="1" lang="ja-JP" altLang="en-US" dirty="0"/>
              <a:t>これ</a:t>
            </a:r>
            <a:r>
              <a:rPr kumimoji="1" lang="ja-JP" altLang="en-US" dirty="0" smtClean="0"/>
              <a:t>は</a:t>
            </a:r>
            <a:r>
              <a:rPr kumimoji="1" lang="en-US" altLang="ja-JP" dirty="0" smtClean="0"/>
              <a:t>Git</a:t>
            </a:r>
            <a:r>
              <a:rPr kumimoji="1" lang="ja-JP" altLang="en-US" dirty="0" smtClean="0"/>
              <a:t>リポジトリです</a:t>
            </a:r>
            <a:endParaRPr kumimoji="1" lang="en-US" altLang="ja-JP" dirty="0" smtClean="0"/>
          </a:p>
          <a:p>
            <a:pPr marL="0" indent="0">
              <a:buNone/>
            </a:pPr>
            <a:r>
              <a:rPr lang="ja-JP" altLang="en-US" dirty="0" smtClean="0"/>
              <a:t>と表記されれば</a:t>
            </a:r>
            <a:r>
              <a:rPr lang="en-US" altLang="ja-JP" dirty="0" smtClean="0"/>
              <a:t>OK</a:t>
            </a:r>
            <a:r>
              <a:rPr lang="ja-JP" altLang="en-US" dirty="0" smtClean="0"/>
              <a:t>。</a:t>
            </a:r>
            <a:endParaRPr lang="en-US" altLang="ja-JP" dirty="0" smtClean="0"/>
          </a:p>
          <a:p>
            <a:pPr marL="0" indent="0">
              <a:buNone/>
            </a:pPr>
            <a:r>
              <a:rPr kumimoji="1" lang="ja-JP" altLang="en-US" dirty="0" smtClean="0"/>
              <a:t>入力が完了すれば</a:t>
            </a:r>
            <a:endParaRPr kumimoji="1" lang="en-US" altLang="ja-JP" dirty="0" smtClean="0"/>
          </a:p>
          <a:p>
            <a:pPr marL="0" indent="0">
              <a:buNone/>
            </a:pPr>
            <a:r>
              <a:rPr lang="ja-JP" altLang="en-US" dirty="0"/>
              <a:t>最後</a:t>
            </a:r>
            <a:r>
              <a:rPr lang="ja-JP" altLang="en-US" dirty="0" smtClean="0"/>
              <a:t>に一番下の青色の</a:t>
            </a:r>
            <a:endParaRPr lang="en-US" altLang="ja-JP" dirty="0" smtClean="0"/>
          </a:p>
          <a:p>
            <a:pPr marL="0" indent="0">
              <a:buNone/>
            </a:pPr>
            <a:r>
              <a:rPr lang="ja-JP" altLang="en-US" dirty="0" smtClean="0"/>
              <a:t>クローンボタンを</a:t>
            </a:r>
            <a:endParaRPr lang="en-US" altLang="ja-JP" dirty="0" smtClean="0"/>
          </a:p>
          <a:p>
            <a:pPr marL="0" indent="0">
              <a:buNone/>
            </a:pPr>
            <a:r>
              <a:rPr lang="ja-JP" altLang="en-US" dirty="0" smtClean="0"/>
              <a:t>クリックし完了です。</a:t>
            </a:r>
            <a:endParaRPr lang="en-US" altLang="ja-JP" dirty="0" smtClean="0"/>
          </a:p>
          <a:p>
            <a:pPr marL="0" indent="0">
              <a:buNone/>
            </a:pPr>
            <a:endParaRPr kumimoji="1" lang="en-US" altLang="ja-JP" dirty="0" smtClean="0"/>
          </a:p>
          <a:p>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2597" t="16140" r="2078" b="16640"/>
          <a:stretch/>
        </p:blipFill>
        <p:spPr>
          <a:xfrm>
            <a:off x="5016500" y="2460534"/>
            <a:ext cx="6898638" cy="3458482"/>
          </a:xfrm>
          <a:prstGeom prst="rect">
            <a:avLst/>
          </a:prstGeom>
          <a:ln>
            <a:solidFill>
              <a:schemeClr val="tx1"/>
            </a:solidFill>
          </a:ln>
        </p:spPr>
      </p:pic>
    </p:spTree>
    <p:extLst>
      <p:ext uri="{BB962C8B-B14F-4D97-AF65-F5344CB8AC3E}">
        <p14:creationId xmlns:p14="http://schemas.microsoft.com/office/powerpoint/2010/main" val="123082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37062" y="1383620"/>
            <a:ext cx="9144000" cy="2387600"/>
          </a:xfrm>
        </p:spPr>
        <p:txBody>
          <a:bodyPr>
            <a:normAutofit/>
          </a:bodyPr>
          <a:lstStyle/>
          <a:p>
            <a:r>
              <a:rPr kumimoji="1" lang="ja-JP" altLang="en-US" sz="8000" dirty="0" smtClean="0"/>
              <a:t>チーム作成</a:t>
            </a:r>
            <a:endParaRPr kumimoji="1" lang="ja-JP" altLang="en-US" sz="8000" dirty="0"/>
          </a:p>
        </p:txBody>
      </p:sp>
    </p:spTree>
    <p:extLst>
      <p:ext uri="{BB962C8B-B14F-4D97-AF65-F5344CB8AC3E}">
        <p14:creationId xmlns:p14="http://schemas.microsoft.com/office/powerpoint/2010/main" val="29664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チーム作成①</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032" y="1690688"/>
            <a:ext cx="7739489" cy="4351338"/>
          </a:xfrm>
        </p:spPr>
      </p:pic>
      <p:sp>
        <p:nvSpPr>
          <p:cNvPr id="5" name="テキスト ボックス 4"/>
          <p:cNvSpPr txBox="1"/>
          <p:nvPr/>
        </p:nvSpPr>
        <p:spPr>
          <a:xfrm>
            <a:off x="8767353" y="3204637"/>
            <a:ext cx="3424647" cy="1323439"/>
          </a:xfrm>
          <a:prstGeom prst="rect">
            <a:avLst/>
          </a:prstGeom>
          <a:noFill/>
          <a:ln>
            <a:solidFill>
              <a:schemeClr val="tx1"/>
            </a:solidFill>
          </a:ln>
        </p:spPr>
        <p:txBody>
          <a:bodyPr wrap="square" rtlCol="0">
            <a:spAutoFit/>
          </a:bodyPr>
          <a:lstStyle/>
          <a:p>
            <a:r>
              <a:rPr kumimoji="1" lang="ja-JP" altLang="en-US" sz="2000" dirty="0" smtClean="0"/>
              <a:t>自分のアイコンをクリックし、その中から</a:t>
            </a:r>
            <a:endParaRPr kumimoji="1" lang="en-US" altLang="ja-JP" sz="2000" dirty="0" smtClean="0"/>
          </a:p>
          <a:p>
            <a:r>
              <a:rPr kumimoji="1" lang="en-US" altLang="ja-JP" sz="2000" dirty="0" smtClean="0"/>
              <a:t>Your organizations</a:t>
            </a:r>
            <a:r>
              <a:rPr kumimoji="1" lang="ja-JP" altLang="en-US" sz="2000" dirty="0" smtClean="0"/>
              <a:t>（組織）を選択</a:t>
            </a:r>
            <a:endParaRPr kumimoji="1" lang="ja-JP" altLang="en-US" sz="20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528" y="3204637"/>
            <a:ext cx="598825" cy="325761"/>
          </a:xfrm>
          <a:prstGeom prst="rect">
            <a:avLst/>
          </a:prstGeom>
        </p:spPr>
      </p:pic>
    </p:spTree>
    <p:extLst>
      <p:ext uri="{BB962C8B-B14F-4D97-AF65-F5344CB8AC3E}">
        <p14:creationId xmlns:p14="http://schemas.microsoft.com/office/powerpoint/2010/main" val="2677208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チーム作成②</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下図の</a:t>
            </a:r>
            <a:r>
              <a:rPr lang="ja-JP" altLang="en-US" dirty="0"/>
              <a:t>画面</a:t>
            </a:r>
            <a:r>
              <a:rPr lang="ja-JP" altLang="en-US" dirty="0" smtClean="0"/>
              <a:t>に移動します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3" y="2331835"/>
            <a:ext cx="7354389" cy="41348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128" y="3475450"/>
            <a:ext cx="1422867" cy="774040"/>
          </a:xfrm>
          <a:prstGeom prst="rect">
            <a:avLst/>
          </a:prstGeom>
        </p:spPr>
      </p:pic>
      <p:sp>
        <p:nvSpPr>
          <p:cNvPr id="7" name="テキスト ボックス 6"/>
          <p:cNvSpPr txBox="1"/>
          <p:nvPr/>
        </p:nvSpPr>
        <p:spPr>
          <a:xfrm>
            <a:off x="8660674" y="3603159"/>
            <a:ext cx="2693126" cy="830997"/>
          </a:xfrm>
          <a:prstGeom prst="rect">
            <a:avLst/>
          </a:prstGeom>
          <a:noFill/>
          <a:ln>
            <a:solidFill>
              <a:schemeClr val="tx1"/>
            </a:solidFill>
          </a:ln>
        </p:spPr>
        <p:txBody>
          <a:bodyPr wrap="square" rtlCol="0">
            <a:spAutoFit/>
          </a:bodyPr>
          <a:lstStyle/>
          <a:p>
            <a:r>
              <a:rPr kumimoji="1" lang="en-US" altLang="ja-JP" sz="2400" dirty="0" smtClean="0"/>
              <a:t>New(</a:t>
            </a:r>
            <a:r>
              <a:rPr kumimoji="1" lang="ja-JP" altLang="en-US" sz="2400" dirty="0" smtClean="0"/>
              <a:t>新しい組織</a:t>
            </a:r>
            <a:r>
              <a:rPr kumimoji="1" lang="en-US" altLang="ja-JP" sz="2400" dirty="0" smtClean="0"/>
              <a:t>)</a:t>
            </a:r>
            <a:r>
              <a:rPr kumimoji="1" lang="ja-JP" altLang="en-US" sz="2400" dirty="0" smtClean="0"/>
              <a:t>をクリック</a:t>
            </a:r>
            <a:endParaRPr kumimoji="1" lang="ja-JP" altLang="en-US" sz="2400" dirty="0"/>
          </a:p>
        </p:txBody>
      </p:sp>
    </p:spTree>
    <p:extLst>
      <p:ext uri="{BB962C8B-B14F-4D97-AF65-F5344CB8AC3E}">
        <p14:creationId xmlns:p14="http://schemas.microsoft.com/office/powerpoint/2010/main" val="18165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a:t>
            </a:r>
            <a:r>
              <a:rPr lang="ja-JP" altLang="en-US" dirty="0"/>
              <a:t>③</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下図では</a:t>
            </a:r>
            <a:r>
              <a:rPr kumimoji="1" lang="en-US" altLang="ja-JP" dirty="0" smtClean="0"/>
              <a:t>Free</a:t>
            </a:r>
            <a:r>
              <a:rPr kumimoji="1" lang="ja-JP" altLang="en-US" dirty="0" smtClean="0"/>
              <a:t>（無料）を選択し</a:t>
            </a:r>
            <a:r>
              <a:rPr lang="ja-JP" altLang="en-US" dirty="0" smtClean="0"/>
              <a:t>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446" y="2328582"/>
            <a:ext cx="7406640" cy="416420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78880" y="5657373"/>
            <a:ext cx="1535679" cy="835410"/>
          </a:xfrm>
          <a:prstGeom prst="rect">
            <a:avLst/>
          </a:prstGeom>
        </p:spPr>
      </p:pic>
    </p:spTree>
    <p:extLst>
      <p:ext uri="{BB962C8B-B14F-4D97-AF65-F5344CB8AC3E}">
        <p14:creationId xmlns:p14="http://schemas.microsoft.com/office/powerpoint/2010/main" val="3564972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アカウント作成について</a:t>
            </a:r>
            <a:endParaRPr kumimoji="1" lang="ja-JP" altLang="en-US" dirty="0"/>
          </a:p>
        </p:txBody>
      </p:sp>
    </p:spTree>
    <p:extLst>
      <p:ext uri="{BB962C8B-B14F-4D97-AF65-F5344CB8AC3E}">
        <p14:creationId xmlns:p14="http://schemas.microsoft.com/office/powerpoint/2010/main" val="3625222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チーム作成④</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下図の記入ポイントをすべて入力します。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434856"/>
            <a:ext cx="7467600" cy="419847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372" y="5852982"/>
            <a:ext cx="1191106" cy="647962"/>
          </a:xfrm>
          <a:prstGeom prst="rect">
            <a:avLst/>
          </a:prstGeom>
        </p:spPr>
      </p:pic>
    </p:spTree>
    <p:extLst>
      <p:ext uri="{BB962C8B-B14F-4D97-AF65-F5344CB8AC3E}">
        <p14:creationId xmlns:p14="http://schemas.microsoft.com/office/powerpoint/2010/main" val="413837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チーム作成⑤</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255" y="1422396"/>
            <a:ext cx="7964493" cy="4477841"/>
          </a:xfr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500" y="3337335"/>
            <a:ext cx="1191106" cy="647962"/>
          </a:xfrm>
          <a:prstGeom prst="rect">
            <a:avLst/>
          </a:prstGeom>
        </p:spPr>
      </p:pic>
      <p:sp>
        <p:nvSpPr>
          <p:cNvPr id="8" name="テキスト ボックス 7"/>
          <p:cNvSpPr txBox="1"/>
          <p:nvPr/>
        </p:nvSpPr>
        <p:spPr>
          <a:xfrm>
            <a:off x="7652085" y="3338966"/>
            <a:ext cx="2791326" cy="646331"/>
          </a:xfrm>
          <a:prstGeom prst="rect">
            <a:avLst/>
          </a:prstGeom>
          <a:noFill/>
          <a:ln>
            <a:solidFill>
              <a:schemeClr val="tx1"/>
            </a:solidFill>
          </a:ln>
        </p:spPr>
        <p:txBody>
          <a:bodyPr wrap="square" rtlCol="0">
            <a:spAutoFit/>
          </a:bodyPr>
          <a:lstStyle/>
          <a:p>
            <a:r>
              <a:rPr kumimoji="1" lang="ja-JP" altLang="en-US" dirty="0" smtClean="0"/>
              <a:t>チームメンバーのアカウントを検索し招待します。</a:t>
            </a:r>
            <a:endParaRPr kumimoji="1" lang="ja-JP" altLang="en-US" dirty="0"/>
          </a:p>
        </p:txBody>
      </p:sp>
    </p:spTree>
    <p:extLst>
      <p:ext uri="{BB962C8B-B14F-4D97-AF65-F5344CB8AC3E}">
        <p14:creationId xmlns:p14="http://schemas.microsoft.com/office/powerpoint/2010/main" val="404057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下図の使用用途に適する欄にチェックしていきます。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768" y="2289998"/>
            <a:ext cx="7571874" cy="4257100"/>
          </a:xfrm>
          <a:prstGeom prst="rect">
            <a:avLst/>
          </a:prstGeom>
        </p:spPr>
      </p:pic>
    </p:spTree>
    <p:extLst>
      <p:ext uri="{BB962C8B-B14F-4D97-AF65-F5344CB8AC3E}">
        <p14:creationId xmlns:p14="http://schemas.microsoft.com/office/powerpoint/2010/main" val="1240184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チェックをすべて終えたら一番下のボタンをクリック</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241" y="2314104"/>
            <a:ext cx="7110663" cy="399779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498" y="5272489"/>
            <a:ext cx="1191106" cy="647962"/>
          </a:xfrm>
          <a:prstGeom prst="rect">
            <a:avLst/>
          </a:prstGeom>
        </p:spPr>
      </p:pic>
    </p:spTree>
    <p:extLst>
      <p:ext uri="{BB962C8B-B14F-4D97-AF65-F5344CB8AC3E}">
        <p14:creationId xmlns:p14="http://schemas.microsoft.com/office/powerpoint/2010/main" val="844032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チーム作成⑨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これにてチーム作成は終了です。</a:t>
            </a:r>
            <a:endParaRPr kumimoji="1"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264" y="2367809"/>
            <a:ext cx="7644062" cy="4297686"/>
          </a:xfrm>
          <a:prstGeom prst="rect">
            <a:avLst/>
          </a:prstGeom>
        </p:spPr>
      </p:pic>
    </p:spTree>
    <p:extLst>
      <p:ext uri="{BB962C8B-B14F-4D97-AF65-F5344CB8AC3E}">
        <p14:creationId xmlns:p14="http://schemas.microsoft.com/office/powerpoint/2010/main" val="1586200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プロジェクトの作成</a:t>
            </a:r>
            <a:endParaRPr kumimoji="1" lang="ja-JP" altLang="en-US" dirty="0"/>
          </a:p>
        </p:txBody>
      </p:sp>
    </p:spTree>
    <p:extLst>
      <p:ext uri="{BB962C8B-B14F-4D97-AF65-F5344CB8AC3E}">
        <p14:creationId xmlns:p14="http://schemas.microsoft.com/office/powerpoint/2010/main" val="745982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プロジェクトの作成①</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Unity</a:t>
            </a:r>
            <a:r>
              <a:rPr kumimoji="1" lang="ja-JP" altLang="en-US" dirty="0" smtClean="0"/>
              <a:t>の作成</a:t>
            </a:r>
            <a:r>
              <a:rPr lang="ja-JP" altLang="en-US" dirty="0" smtClean="0"/>
              <a:t>について</a:t>
            </a:r>
            <a:endParaRPr lang="en-US" altLang="ja-JP" dirty="0" smtClean="0"/>
          </a:p>
          <a:p>
            <a:r>
              <a:rPr kumimoji="1" lang="ja-JP" altLang="en-US" dirty="0" smtClean="0"/>
              <a:t>ソースツリーと</a:t>
            </a:r>
            <a:r>
              <a:rPr kumimoji="1" lang="en-US" altLang="ja-JP" dirty="0" smtClean="0"/>
              <a:t>Github</a:t>
            </a:r>
            <a:r>
              <a:rPr kumimoji="1" lang="ja-JP" altLang="en-US" dirty="0" smtClean="0"/>
              <a:t>の連携を終わらせた後、</a:t>
            </a:r>
            <a:endParaRPr kumimoji="1" lang="en-US" altLang="ja-JP" dirty="0" smtClean="0"/>
          </a:p>
          <a:p>
            <a:r>
              <a:rPr kumimoji="1" lang="en-US" altLang="ja-JP" dirty="0" smtClean="0"/>
              <a:t>Unity</a:t>
            </a:r>
            <a:r>
              <a:rPr lang="ja-JP" altLang="en-US" dirty="0" smtClean="0"/>
              <a:t>のプロジェクト</a:t>
            </a:r>
            <a:r>
              <a:rPr kumimoji="1" lang="ja-JP" altLang="en-US" dirty="0" smtClean="0"/>
              <a:t>を先ほど作成した空のフォルダに</a:t>
            </a:r>
            <a:r>
              <a:rPr lang="ja-JP" altLang="en-US" dirty="0" smtClean="0"/>
              <a:t>新規作成します。</a:t>
            </a:r>
            <a:endParaRPr lang="en-US" altLang="ja-JP" dirty="0" smtClean="0"/>
          </a:p>
          <a:p>
            <a:r>
              <a:rPr lang="ja-JP" altLang="en-US" dirty="0" smtClean="0"/>
              <a:t>その後ソースツリーを開き、フェッチ（更新）クリックし、コミット（更新処理の完結）クリックをします。エラーなくコミットできたならプッシュ（みんなのものに合体）しておきましょう。図付きは次スライドからになります。</a:t>
            </a:r>
            <a:endParaRPr lang="en-US" altLang="ja-JP" dirty="0" smtClean="0"/>
          </a:p>
          <a:p>
            <a:r>
              <a:rPr lang="ja-JP" altLang="en-US" dirty="0" smtClean="0"/>
              <a:t>用語の詳細は</a:t>
            </a:r>
            <a:r>
              <a:rPr lang="ja-JP" altLang="en-US" dirty="0" smtClean="0">
                <a:hlinkClick r:id="rId2" action="ppaction://hlinksldjump"/>
              </a:rPr>
              <a:t>ソースツリーの専門用語</a:t>
            </a:r>
            <a:r>
              <a:rPr lang="ja-JP" altLang="en-US" dirty="0" smtClean="0"/>
              <a:t>を見てください。</a:t>
            </a:r>
            <a:endParaRPr lang="en-US" altLang="ja-JP" dirty="0" smtClean="0"/>
          </a:p>
          <a:p>
            <a:endParaRPr kumimoji="1" lang="en-US" altLang="ja-JP" dirty="0" smtClean="0"/>
          </a:p>
        </p:txBody>
      </p:sp>
    </p:spTree>
    <p:extLst>
      <p:ext uri="{BB962C8B-B14F-4D97-AF65-F5344CB8AC3E}">
        <p14:creationId xmlns:p14="http://schemas.microsoft.com/office/powerpoint/2010/main" val="790204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プロジェクトの作成②</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400" dirty="0" smtClean="0"/>
              <a:t>Unity</a:t>
            </a:r>
            <a:r>
              <a:rPr kumimoji="1" lang="ja-JP" altLang="en-US" sz="2400" dirty="0" smtClean="0"/>
              <a:t>でプロジェクト作成</a:t>
            </a:r>
            <a:r>
              <a:rPr lang="ja-JP" altLang="en-US" sz="2400" dirty="0" smtClean="0"/>
              <a:t>後の流れ</a:t>
            </a:r>
            <a:endParaRPr kumimoji="1" lang="en-US" altLang="ja-JP" sz="2400" dirty="0" smtClean="0"/>
          </a:p>
          <a:p>
            <a:r>
              <a:rPr kumimoji="1" lang="ja-JP" altLang="en-US" sz="2400" dirty="0" smtClean="0"/>
              <a:t>まずソースツリーでフェッチをクリックします。（衝突防止のため）</a:t>
            </a:r>
            <a:endParaRPr kumimoji="1" lang="en-US" altLang="ja-JP" sz="2400" dirty="0" smtClean="0"/>
          </a:p>
          <a:p>
            <a:r>
              <a:rPr kumimoji="1" lang="ja-JP" altLang="en-US" sz="2400" dirty="0" smtClean="0"/>
              <a:t>フェッチをしたときにプルに赤文字で数字が表示されたら衝突の危険があるので気を付けましょう。</a:t>
            </a:r>
            <a:endParaRPr kumimoji="1" lang="en-US" altLang="ja-JP" sz="2400" dirty="0" smtClean="0"/>
          </a:p>
          <a:p>
            <a:endParaRPr kumimoji="1" lang="ja-JP" altLang="en-US" sz="24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22511" t="16140" r="2021" b="16872"/>
          <a:stretch/>
        </p:blipFill>
        <p:spPr>
          <a:xfrm>
            <a:off x="3223860" y="3562065"/>
            <a:ext cx="6273063" cy="3130535"/>
          </a:xfrm>
          <a:prstGeom prst="rect">
            <a:avLst/>
          </a:prstGeom>
          <a:ln>
            <a:solidFill>
              <a:schemeClr val="tx1"/>
            </a:solidFill>
          </a:ln>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331" y="3913391"/>
            <a:ext cx="976127" cy="531013"/>
          </a:xfrm>
          <a:prstGeom prst="rect">
            <a:avLst/>
          </a:prstGeom>
        </p:spPr>
      </p:pic>
      <p:sp>
        <p:nvSpPr>
          <p:cNvPr id="7" name="楕円 6"/>
          <p:cNvSpPr/>
          <p:nvPr/>
        </p:nvSpPr>
        <p:spPr>
          <a:xfrm>
            <a:off x="4408226" y="3913391"/>
            <a:ext cx="276211" cy="285261"/>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36895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プロジェクト作成③</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次にコミットをクリックします。</a:t>
            </a:r>
            <a:endParaRPr kumimoji="1" lang="en-US" altLang="ja-JP" dirty="0" smtClean="0"/>
          </a:p>
          <a:p>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33" y="2482269"/>
            <a:ext cx="7369790" cy="4143483"/>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546" y="3440861"/>
            <a:ext cx="954944" cy="519490"/>
          </a:xfrm>
          <a:prstGeom prst="rect">
            <a:avLst/>
          </a:prstGeom>
        </p:spPr>
      </p:pic>
      <p:sp>
        <p:nvSpPr>
          <p:cNvPr id="8" name="楕円 7"/>
          <p:cNvSpPr/>
          <p:nvPr/>
        </p:nvSpPr>
        <p:spPr>
          <a:xfrm>
            <a:off x="3875964" y="3440861"/>
            <a:ext cx="272955" cy="2986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3272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プロジェクト作成④</a:t>
            </a:r>
            <a:endParaRPr kumimoji="1" lang="ja-JP" altLang="en-US" dirty="0"/>
          </a:p>
        </p:txBody>
      </p:sp>
      <p:sp>
        <p:nvSpPr>
          <p:cNvPr id="3" name="コンテンツ プレースホルダー 2"/>
          <p:cNvSpPr>
            <a:spLocks noGrp="1"/>
          </p:cNvSpPr>
          <p:nvPr>
            <p:ph idx="1"/>
          </p:nvPr>
        </p:nvSpPr>
        <p:spPr/>
        <p:txBody>
          <a:bodyPr/>
          <a:lstStyle/>
          <a:p>
            <a:r>
              <a:rPr lang="ja-JP" altLang="en-US" dirty="0"/>
              <a:t>赤線内</a:t>
            </a:r>
            <a:r>
              <a:rPr kumimoji="1" lang="ja-JP" altLang="en-US" dirty="0" smtClean="0"/>
              <a:t>から更新した分をインデックスに追加していきます。</a:t>
            </a:r>
            <a:endParaRPr kumimoji="1" lang="en-US" altLang="ja-JP" dirty="0" smtClean="0"/>
          </a:p>
          <a:p>
            <a:r>
              <a:rPr lang="ja-JP" altLang="en-US" dirty="0" smtClean="0"/>
              <a:t>内容をちゃんと確認しておきましょう。</a:t>
            </a:r>
            <a:endParaRPr lang="en-US" altLang="ja-JP" dirty="0" smtClean="0"/>
          </a:p>
          <a:p>
            <a:r>
              <a:rPr lang="ja-JP" altLang="en-US" dirty="0" smtClean="0"/>
              <a:t>クリック、範囲選択で</a:t>
            </a:r>
            <a:endParaRPr lang="en-US" altLang="ja-JP" dirty="0" smtClean="0"/>
          </a:p>
          <a:p>
            <a:pPr marL="0" indent="0">
              <a:buNone/>
            </a:pPr>
            <a:r>
              <a:rPr lang="ja-JP" altLang="en-US" dirty="0" smtClean="0"/>
              <a:t>選べます。</a:t>
            </a:r>
            <a:endParaRPr lang="en-US" altLang="ja-JP" dirty="0" smtClean="0"/>
          </a:p>
          <a:p>
            <a:pPr marL="0" indent="0">
              <a:buNone/>
            </a:pPr>
            <a:r>
              <a:rPr lang="ja-JP" altLang="en-US" dirty="0" smtClean="0"/>
              <a:t>又、特に問題無ければ</a:t>
            </a:r>
            <a:endParaRPr lang="en-US" altLang="ja-JP" dirty="0" smtClean="0"/>
          </a:p>
          <a:p>
            <a:pPr marL="0" indent="0">
              <a:buNone/>
            </a:pPr>
            <a:r>
              <a:rPr lang="ja-JP" altLang="en-US" dirty="0" smtClean="0"/>
              <a:t>すべて追加を選択でも</a:t>
            </a:r>
            <a:endParaRPr lang="en-US" altLang="ja-JP" dirty="0" smtClean="0"/>
          </a:p>
          <a:p>
            <a:pPr marL="0" indent="0">
              <a:buNone/>
            </a:pPr>
            <a:r>
              <a:rPr lang="ja-JP" altLang="en-US" dirty="0" smtClean="0"/>
              <a:t>良い</a:t>
            </a:r>
            <a:r>
              <a:rPr lang="ja-JP" altLang="en-US" dirty="0"/>
              <a:t>です</a:t>
            </a:r>
            <a:r>
              <a:rPr lang="ja-JP" altLang="en-US" dirty="0" smtClean="0"/>
              <a:t>。</a:t>
            </a:r>
            <a:endParaRPr lang="en-US" altLang="ja-JP" dirty="0" smtClean="0"/>
          </a:p>
          <a:p>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2559" t="15981" r="1496" b="19614"/>
          <a:stretch/>
        </p:blipFill>
        <p:spPr>
          <a:xfrm>
            <a:off x="5018609" y="2898185"/>
            <a:ext cx="6986157" cy="3659369"/>
          </a:xfrm>
          <a:prstGeom prst="rect">
            <a:avLst/>
          </a:prstGeom>
        </p:spPr>
      </p:pic>
      <p:sp>
        <p:nvSpPr>
          <p:cNvPr id="5" name="正方形/長方形 4"/>
          <p:cNvSpPr/>
          <p:nvPr/>
        </p:nvSpPr>
        <p:spPr>
          <a:xfrm>
            <a:off x="6450874" y="5073457"/>
            <a:ext cx="2719251" cy="687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48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アカウント作成①</a:t>
            </a:r>
            <a:endParaRPr kumimoji="1" lang="ja-JP" altLang="en-US" dirty="0"/>
          </a:p>
        </p:txBody>
      </p:sp>
      <p:sp>
        <p:nvSpPr>
          <p:cNvPr id="9" name="コンテンツ プレースホルダー 8"/>
          <p:cNvSpPr>
            <a:spLocks noGrp="1"/>
          </p:cNvSpPr>
          <p:nvPr>
            <p:ph idx="1"/>
          </p:nvPr>
        </p:nvSpPr>
        <p:spPr/>
        <p:txBody>
          <a:bodyPr/>
          <a:lstStyle/>
          <a:p>
            <a:r>
              <a:rPr lang="ja-JP" altLang="en-US" dirty="0" smtClean="0"/>
              <a:t>まず下記の</a:t>
            </a:r>
            <a:r>
              <a:rPr lang="en-US" altLang="ja-JP" dirty="0" smtClean="0"/>
              <a:t>URL</a:t>
            </a:r>
            <a:r>
              <a:rPr lang="ja-JP" altLang="en-US" dirty="0" smtClean="0"/>
              <a:t>からアカウント作成へ移動します。</a:t>
            </a:r>
            <a:endParaRPr lang="en-US" altLang="ja-JP" dirty="0" smtClean="0">
              <a:hlinkClick r:id=""/>
            </a:endParaRPr>
          </a:p>
          <a:p>
            <a:r>
              <a:rPr lang="en-US" altLang="ja-JP" dirty="0" smtClean="0">
                <a:hlinkClick r:id=""/>
              </a:rPr>
              <a:t>GitHub</a:t>
            </a:r>
            <a:r>
              <a:rPr lang="en-US" altLang="ja-JP" dirty="0">
                <a:hlinkClick r:id="rId2"/>
              </a:rPr>
              <a:t>: Where the world builds software · GitHub</a:t>
            </a:r>
            <a:endParaRPr kumimoji="1" lang="ja-JP" altLang="en-US" dirty="0"/>
          </a:p>
        </p:txBody>
      </p:sp>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1" t="4653" r="3169" b="6283"/>
          <a:stretch/>
        </p:blipFill>
        <p:spPr>
          <a:xfrm>
            <a:off x="712979" y="2717439"/>
            <a:ext cx="8561650" cy="4049183"/>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701" y="5951016"/>
            <a:ext cx="830685" cy="451893"/>
          </a:xfrm>
          <a:prstGeom prst="rect">
            <a:avLst/>
          </a:prstGeom>
        </p:spPr>
      </p:pic>
      <p:sp>
        <p:nvSpPr>
          <p:cNvPr id="6" name="角丸四角形 5"/>
          <p:cNvSpPr/>
          <p:nvPr/>
        </p:nvSpPr>
        <p:spPr>
          <a:xfrm>
            <a:off x="5043386" y="5910169"/>
            <a:ext cx="3669539" cy="69797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043386" y="5966771"/>
            <a:ext cx="3953095" cy="584775"/>
          </a:xfrm>
          <a:prstGeom prst="rect">
            <a:avLst/>
          </a:prstGeom>
          <a:noFill/>
        </p:spPr>
        <p:txBody>
          <a:bodyPr wrap="square" rtlCol="0">
            <a:spAutoFit/>
          </a:bodyPr>
          <a:lstStyle/>
          <a:p>
            <a:r>
              <a:rPr kumimoji="1" lang="ja-JP" altLang="en-US" sz="1600" dirty="0" smtClean="0"/>
              <a:t>緑色のボタンをクリックでアカウント</a:t>
            </a:r>
            <a:endParaRPr kumimoji="1" lang="en-US" altLang="ja-JP" sz="1600" dirty="0" smtClean="0"/>
          </a:p>
          <a:p>
            <a:r>
              <a:rPr kumimoji="1" lang="ja-JP" altLang="en-US" sz="1600" dirty="0" smtClean="0"/>
              <a:t>登録画面へ移動します。</a:t>
            </a:r>
            <a:endParaRPr kumimoji="1" lang="ja-JP" altLang="en-US" sz="1600" dirty="0"/>
          </a:p>
        </p:txBody>
      </p:sp>
    </p:spTree>
    <p:extLst>
      <p:ext uri="{BB962C8B-B14F-4D97-AF65-F5344CB8AC3E}">
        <p14:creationId xmlns:p14="http://schemas.microsoft.com/office/powerpoint/2010/main" val="22742742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プロジェクト</a:t>
            </a:r>
            <a:r>
              <a:rPr lang="ja-JP" altLang="en-US" dirty="0" smtClean="0"/>
              <a:t>作成⑤</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400" dirty="0" smtClean="0">
                <a:solidFill>
                  <a:srgbClr val="FF0000"/>
                </a:solidFill>
              </a:rPr>
              <a:t>赤</a:t>
            </a:r>
            <a:r>
              <a:rPr lang="ja-JP" altLang="en-US" sz="2400" dirty="0"/>
              <a:t>　</a:t>
            </a:r>
            <a:r>
              <a:rPr kumimoji="1" lang="ja-JP" altLang="en-US" sz="2400" dirty="0" smtClean="0"/>
              <a:t>インデックスに追加をしたら、次はコミット内容をコメントしていきます。これは何を作業し、終わらせたかを分かりやすいように記入しておきます。</a:t>
            </a:r>
            <a:endParaRPr kumimoji="1" lang="en-US" altLang="ja-JP" sz="2400" dirty="0" smtClean="0"/>
          </a:p>
          <a:p>
            <a:pPr marL="0" indent="0">
              <a:buNone/>
            </a:pPr>
            <a:r>
              <a:rPr lang="ja-JP" altLang="en-US" sz="2400" dirty="0" smtClean="0">
                <a:solidFill>
                  <a:schemeClr val="accent1"/>
                </a:solidFill>
              </a:rPr>
              <a:t>青</a:t>
            </a:r>
            <a:r>
              <a:rPr lang="ja-JP" altLang="en-US" sz="2400" dirty="0" smtClean="0"/>
              <a:t>　</a:t>
            </a:r>
            <a:r>
              <a:rPr kumimoji="1" lang="ja-JP" altLang="en-US" sz="2400" dirty="0" smtClean="0"/>
              <a:t>コミット後すぐにプッシュという項目は衝突の</a:t>
            </a:r>
            <a:r>
              <a:rPr lang="ja-JP" altLang="en-US" sz="2400" dirty="0" smtClean="0"/>
              <a:t>危険性が無ければそのままで大丈夫です。</a:t>
            </a:r>
            <a:endParaRPr lang="en-US" altLang="ja-JP" sz="2400" dirty="0" smtClean="0"/>
          </a:p>
          <a:p>
            <a:pPr marL="0" indent="0">
              <a:buNone/>
            </a:pPr>
            <a:r>
              <a:rPr lang="ja-JP" altLang="en-US" sz="2400" dirty="0" smtClean="0">
                <a:solidFill>
                  <a:schemeClr val="accent6"/>
                </a:solidFill>
              </a:rPr>
              <a:t>緑</a:t>
            </a:r>
            <a:r>
              <a:rPr lang="ja-JP" altLang="en-US" sz="2400" dirty="0" smtClean="0"/>
              <a:t>　</a:t>
            </a:r>
            <a:r>
              <a:rPr kumimoji="1" lang="ja-JP" altLang="en-US" sz="2400" dirty="0" smtClean="0"/>
              <a:t>入力ができればコミット</a:t>
            </a:r>
            <a:endParaRPr kumimoji="1" lang="en-US" altLang="ja-JP" sz="2400" dirty="0" smtClean="0"/>
          </a:p>
          <a:p>
            <a:pPr marL="0" indent="0">
              <a:buNone/>
            </a:pPr>
            <a:r>
              <a:rPr kumimoji="1" lang="ja-JP" altLang="en-US" sz="2400" dirty="0" smtClean="0"/>
              <a:t>をクリックしましょう。</a:t>
            </a:r>
            <a:endParaRPr kumimoji="1" lang="ja-JP" altLang="en-US" sz="2400"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24813" t="15234" r="1267" b="17197"/>
          <a:stretch/>
        </p:blipFill>
        <p:spPr>
          <a:xfrm>
            <a:off x="5400675" y="3427758"/>
            <a:ext cx="6248399" cy="3211167"/>
          </a:xfrm>
          <a:prstGeom prst="rect">
            <a:avLst/>
          </a:prstGeom>
        </p:spPr>
      </p:pic>
      <p:sp>
        <p:nvSpPr>
          <p:cNvPr id="5" name="正方形/長方形 4"/>
          <p:cNvSpPr/>
          <p:nvPr/>
        </p:nvSpPr>
        <p:spPr>
          <a:xfrm>
            <a:off x="6717114" y="6080741"/>
            <a:ext cx="4808136" cy="396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717114" y="6476999"/>
            <a:ext cx="1447172" cy="16192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972800" y="6476999"/>
            <a:ext cx="552450" cy="16192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2074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プロジェクト作成⑥</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読み込みが終わり、次の画面が</a:t>
            </a:r>
            <a:r>
              <a:rPr lang="ja-JP" altLang="en-US" dirty="0" smtClean="0"/>
              <a:t>表示されれば完了。</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2965" t="16708" r="2118" b="18750"/>
          <a:stretch/>
        </p:blipFill>
        <p:spPr>
          <a:xfrm>
            <a:off x="1815736" y="2439579"/>
            <a:ext cx="7994469" cy="3872321"/>
          </a:xfrm>
          <a:prstGeom prst="rect">
            <a:avLst/>
          </a:prstGeom>
          <a:ln>
            <a:solidFill>
              <a:schemeClr val="tx1"/>
            </a:solidFill>
          </a:ln>
        </p:spPr>
      </p:pic>
    </p:spTree>
    <p:extLst>
      <p:ext uri="{BB962C8B-B14F-4D97-AF65-F5344CB8AC3E}">
        <p14:creationId xmlns:p14="http://schemas.microsoft.com/office/powerpoint/2010/main" val="558579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プロジェクト作成⑦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先程の工程を終えた後、</a:t>
            </a:r>
            <a:r>
              <a:rPr kumimoji="1" lang="en-US" altLang="ja-JP" dirty="0" smtClean="0"/>
              <a:t>Github</a:t>
            </a:r>
            <a:r>
              <a:rPr lang="ja-JP" altLang="en-US" dirty="0" smtClean="0"/>
              <a:t>の方を確認してみましょう。</a:t>
            </a:r>
            <a:endParaRPr lang="en-US" altLang="ja-JP" dirty="0" smtClean="0"/>
          </a:p>
          <a:p>
            <a:r>
              <a:rPr kumimoji="1" lang="en-US" altLang="ja-JP" dirty="0" smtClean="0"/>
              <a:t>Unity</a:t>
            </a:r>
            <a:r>
              <a:rPr kumimoji="1" lang="ja-JP" altLang="en-US" dirty="0" smtClean="0"/>
              <a:t>のプロジェクトが</a:t>
            </a:r>
            <a:r>
              <a:rPr kumimoji="1" lang="en-US" altLang="ja-JP" dirty="0" smtClean="0"/>
              <a:t>Github</a:t>
            </a:r>
            <a:r>
              <a:rPr kumimoji="1" lang="ja-JP" altLang="en-US" dirty="0" smtClean="0"/>
              <a:t>に追加されていれば</a:t>
            </a:r>
            <a:r>
              <a:rPr kumimoji="1" lang="en-US" altLang="ja-JP" dirty="0" smtClean="0"/>
              <a:t>OK</a:t>
            </a:r>
            <a:r>
              <a:rPr kumimoji="1" lang="ja-JP" altLang="en-US" dirty="0" smtClean="0"/>
              <a:t>です。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5729" r="15903" b="28583"/>
          <a:stretch/>
        </p:blipFill>
        <p:spPr>
          <a:xfrm>
            <a:off x="3085842" y="2919485"/>
            <a:ext cx="6446620" cy="3786116"/>
          </a:xfrm>
          <a:prstGeom prst="rect">
            <a:avLst/>
          </a:prstGeom>
        </p:spPr>
      </p:pic>
      <p:sp>
        <p:nvSpPr>
          <p:cNvPr id="5" name="正方形/長方形 4"/>
          <p:cNvSpPr/>
          <p:nvPr/>
        </p:nvSpPr>
        <p:spPr>
          <a:xfrm>
            <a:off x="3438525" y="4838700"/>
            <a:ext cx="4305300"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707" y="4752229"/>
            <a:ext cx="948236" cy="515841"/>
          </a:xfrm>
          <a:prstGeom prst="rect">
            <a:avLst/>
          </a:prstGeom>
        </p:spPr>
      </p:pic>
    </p:spTree>
    <p:extLst>
      <p:ext uri="{BB962C8B-B14F-4D97-AF65-F5344CB8AC3E}">
        <p14:creationId xmlns:p14="http://schemas.microsoft.com/office/powerpoint/2010/main" val="2201652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ソースツリーの専門用語①</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プッシュ（押し込む）</a:t>
            </a:r>
            <a:endParaRPr kumimoji="1" lang="en-US" altLang="ja-JP" dirty="0" smtClean="0"/>
          </a:p>
          <a:p>
            <a:pPr marL="0" indent="0">
              <a:buNone/>
            </a:pPr>
            <a:r>
              <a:rPr kumimoji="1" lang="ja-JP" altLang="en-US" dirty="0" smtClean="0"/>
              <a:t>自分の</a:t>
            </a:r>
            <a:r>
              <a:rPr kumimoji="1" lang="en-US" altLang="ja-JP" dirty="0" smtClean="0"/>
              <a:t>PC</a:t>
            </a:r>
            <a:r>
              <a:rPr kumimoji="1" lang="ja-JP" altLang="en-US" dirty="0" smtClean="0"/>
              <a:t>で作成した物を共有している</a:t>
            </a:r>
            <a:r>
              <a:rPr lang="ja-JP" altLang="en-US" dirty="0" smtClean="0"/>
              <a:t>プロジェクトにコピーする</a:t>
            </a:r>
            <a:endParaRPr kumimoji="1" lang="en-US" altLang="ja-JP" dirty="0" smtClean="0"/>
          </a:p>
          <a:p>
            <a:r>
              <a:rPr lang="ja-JP" altLang="en-US" dirty="0" smtClean="0"/>
              <a:t>プル（引っ張ってくる）</a:t>
            </a:r>
            <a:endParaRPr lang="en-US" altLang="ja-JP" dirty="0"/>
          </a:p>
          <a:p>
            <a:pPr marL="0" indent="0">
              <a:buNone/>
            </a:pPr>
            <a:r>
              <a:rPr lang="ja-JP" altLang="en-US" dirty="0" smtClean="0"/>
              <a:t>共有して</a:t>
            </a:r>
            <a:r>
              <a:rPr lang="ja-JP" altLang="en-US" dirty="0"/>
              <a:t>いるプロジェクトから自分の</a:t>
            </a:r>
            <a:r>
              <a:rPr lang="en-US" altLang="ja-JP" dirty="0"/>
              <a:t>PC</a:t>
            </a:r>
            <a:r>
              <a:rPr lang="ja-JP" altLang="en-US" dirty="0"/>
              <a:t>で作成しているものにコピー</a:t>
            </a:r>
            <a:r>
              <a:rPr lang="ja-JP" altLang="en-US" dirty="0" smtClean="0"/>
              <a:t>する。</a:t>
            </a:r>
            <a:endParaRPr lang="en-US" altLang="ja-JP" dirty="0" smtClean="0"/>
          </a:p>
          <a:p>
            <a:r>
              <a:rPr lang="ja-JP" altLang="en-US" dirty="0" smtClean="0"/>
              <a:t>フェッチ</a:t>
            </a:r>
            <a:r>
              <a:rPr lang="en-US" altLang="ja-JP" dirty="0"/>
              <a:t>(</a:t>
            </a:r>
            <a:r>
              <a:rPr lang="ja-JP" altLang="en-US" dirty="0"/>
              <a:t>更新</a:t>
            </a:r>
            <a:r>
              <a:rPr lang="en-US" altLang="ja-JP" dirty="0" smtClean="0"/>
              <a:t>)</a:t>
            </a:r>
          </a:p>
          <a:p>
            <a:pPr marL="0" indent="0">
              <a:buNone/>
            </a:pPr>
            <a:r>
              <a:rPr lang="ja-JP" altLang="en-US" dirty="0"/>
              <a:t>何かプロジェクトに変更があるか確認するための更新</a:t>
            </a:r>
            <a:r>
              <a:rPr lang="ja-JP" altLang="en-US" dirty="0" smtClean="0"/>
              <a:t>。</a:t>
            </a:r>
            <a:endParaRPr lang="en-US" altLang="ja-JP" dirty="0" smtClean="0"/>
          </a:p>
          <a:p>
            <a:pPr marL="0" indent="0">
              <a:buNone/>
            </a:pPr>
            <a:r>
              <a:rPr lang="ja-JP" altLang="en-US" dirty="0" smtClean="0"/>
              <a:t>マージをする時の内容の取得。</a:t>
            </a:r>
            <a:endParaRPr lang="en-US" altLang="ja-JP" dirty="0"/>
          </a:p>
          <a:p>
            <a:pPr marL="0" indent="0">
              <a:buNone/>
            </a:pPr>
            <a:r>
              <a:rPr lang="ja-JP" altLang="en-US" dirty="0"/>
              <a:t>作業中に変更があった場合、確認せずの上げてしまうと衝突をおこし</a:t>
            </a:r>
            <a:endParaRPr lang="en-US" altLang="ja-JP" dirty="0"/>
          </a:p>
          <a:p>
            <a:pPr marL="0" indent="0">
              <a:buNone/>
            </a:pPr>
            <a:r>
              <a:rPr lang="ja-JP" altLang="en-US" dirty="0"/>
              <a:t>修正に時間がかかってしまう</a:t>
            </a:r>
            <a:endParaRPr lang="en-US" altLang="ja-JP" dirty="0"/>
          </a:p>
        </p:txBody>
      </p:sp>
    </p:spTree>
    <p:extLst>
      <p:ext uri="{BB962C8B-B14F-4D97-AF65-F5344CB8AC3E}">
        <p14:creationId xmlns:p14="http://schemas.microsoft.com/office/powerpoint/2010/main" val="1902792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ソースツリーの</a:t>
            </a:r>
            <a:r>
              <a:rPr lang="ja-JP" altLang="en-US" dirty="0" smtClean="0"/>
              <a:t>専門用語②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コミット（結果を</a:t>
            </a:r>
            <a:r>
              <a:rPr lang="ja-JP" altLang="en-US" dirty="0"/>
              <a:t>残す</a:t>
            </a:r>
            <a:r>
              <a:rPr lang="ja-JP" altLang="en-US" dirty="0" smtClean="0"/>
              <a:t>）</a:t>
            </a:r>
            <a:endParaRPr lang="en-US" altLang="ja-JP" dirty="0" smtClean="0"/>
          </a:p>
          <a:p>
            <a:pPr marL="0" indent="0">
              <a:buNone/>
            </a:pPr>
            <a:r>
              <a:rPr lang="ja-JP" altLang="en-US" dirty="0" smtClean="0"/>
              <a:t>現在自分のしている作業をコメントを残し、完了</a:t>
            </a:r>
            <a:r>
              <a:rPr lang="ja-JP" altLang="en-US" dirty="0"/>
              <a:t>したこと</a:t>
            </a:r>
            <a:r>
              <a:rPr lang="ja-JP" altLang="en-US" dirty="0" smtClean="0"/>
              <a:t>を記録する。イメージはセーブやチェックポイント</a:t>
            </a:r>
            <a:endParaRPr lang="en-US" altLang="ja-JP" dirty="0"/>
          </a:p>
          <a:p>
            <a:r>
              <a:rPr lang="ja-JP" altLang="en-US" dirty="0" smtClean="0"/>
              <a:t>インデックス</a:t>
            </a:r>
            <a:r>
              <a:rPr lang="ja-JP" altLang="en-US" dirty="0"/>
              <a:t>に追加する</a:t>
            </a:r>
            <a:endParaRPr lang="en-US" altLang="ja-JP" dirty="0"/>
          </a:p>
          <a:p>
            <a:pPr marL="0" indent="0">
              <a:buNone/>
            </a:pPr>
            <a:r>
              <a:rPr lang="ja-JP" altLang="en-US" dirty="0"/>
              <a:t>コミットをする際今までした作業をインデックスに追加するか</a:t>
            </a:r>
            <a:endParaRPr lang="en-US" altLang="ja-JP" dirty="0"/>
          </a:p>
          <a:p>
            <a:pPr marL="0" indent="0">
              <a:buNone/>
            </a:pPr>
            <a:r>
              <a:rPr lang="ja-JP" altLang="en-US" dirty="0"/>
              <a:t>追加せずに消すか変更ができる。間違えた場合はそれを選択</a:t>
            </a:r>
            <a:r>
              <a:rPr lang="ja-JP" altLang="en-US" dirty="0" smtClean="0"/>
              <a:t>し「選択した箇所をインデックス</a:t>
            </a:r>
            <a:r>
              <a:rPr lang="ja-JP" altLang="en-US" dirty="0"/>
              <a:t>から</a:t>
            </a:r>
            <a:r>
              <a:rPr lang="ja-JP" altLang="en-US" dirty="0" smtClean="0"/>
              <a:t>除く」を</a:t>
            </a:r>
            <a:r>
              <a:rPr lang="ja-JP" altLang="en-US" dirty="0"/>
              <a:t>選ぶとよい</a:t>
            </a:r>
            <a:r>
              <a:rPr lang="ja-JP" altLang="en-US" dirty="0" smtClean="0"/>
              <a:t>。</a:t>
            </a:r>
            <a:endParaRPr lang="en-US" altLang="ja-JP" dirty="0"/>
          </a:p>
        </p:txBody>
      </p:sp>
    </p:spTree>
    <p:extLst>
      <p:ext uri="{BB962C8B-B14F-4D97-AF65-F5344CB8AC3E}">
        <p14:creationId xmlns:p14="http://schemas.microsoft.com/office/powerpoint/2010/main" val="24126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ソースツリーの</a:t>
            </a:r>
            <a:r>
              <a:rPr lang="ja-JP" altLang="en-US" dirty="0" smtClean="0"/>
              <a:t>専門用語③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ブランチ（枝分かれ、分岐）</a:t>
            </a:r>
            <a:endParaRPr lang="en-US" altLang="ja-JP" dirty="0" smtClean="0"/>
          </a:p>
          <a:p>
            <a:pPr marL="0" indent="0">
              <a:buNone/>
            </a:pPr>
            <a:r>
              <a:rPr lang="ja-JP" altLang="en-US" dirty="0" smtClean="0"/>
              <a:t>作業をする際に安全のために作業場所を分けてします。</a:t>
            </a:r>
            <a:endParaRPr lang="en-US" altLang="ja-JP" dirty="0"/>
          </a:p>
          <a:p>
            <a:pPr marL="0" indent="0">
              <a:buNone/>
            </a:pPr>
            <a:r>
              <a:rPr lang="ja-JP" altLang="en-US" dirty="0" smtClean="0"/>
              <a:t>又、ブランチに作業者の名前を記入するなど決まりを設けると</a:t>
            </a:r>
            <a:endParaRPr lang="en-US" altLang="ja-JP" dirty="0" smtClean="0"/>
          </a:p>
          <a:p>
            <a:pPr marL="0" indent="0">
              <a:buNone/>
            </a:pPr>
            <a:r>
              <a:rPr lang="ja-JP" altLang="en-US" dirty="0" smtClean="0"/>
              <a:t>修正時、聞く人がわかりやすくてよい。</a:t>
            </a:r>
            <a:endParaRPr lang="en-US" altLang="ja-JP" dirty="0" smtClean="0"/>
          </a:p>
          <a:p>
            <a:endParaRPr lang="en-US" altLang="ja-JP" dirty="0" smtClean="0"/>
          </a:p>
          <a:p>
            <a:endParaRPr lang="en-US" altLang="ja-JP" dirty="0"/>
          </a:p>
          <a:p>
            <a:endParaRPr lang="en-US" altLang="ja-JP" dirty="0"/>
          </a:p>
          <a:p>
            <a:pPr marL="0" indent="0">
              <a:buNone/>
            </a:pPr>
            <a:endParaRPr lang="en-US" altLang="ja-JP" dirty="0"/>
          </a:p>
          <a:p>
            <a:endParaRPr lang="ja-JP" altLang="en-US" dirty="0"/>
          </a:p>
          <a:p>
            <a:endParaRPr kumimoji="1" lang="ja-JP" altLang="en-US" dirty="0"/>
          </a:p>
        </p:txBody>
      </p:sp>
      <p:pic>
        <p:nvPicPr>
          <p:cNvPr id="4" name="図 3"/>
          <p:cNvPicPr>
            <a:picLocks noChangeAspect="1"/>
          </p:cNvPicPr>
          <p:nvPr/>
        </p:nvPicPr>
        <p:blipFill rotWithShape="1">
          <a:blip r:embed="rId2"/>
          <a:srcRect l="38252" t="33902" r="18304" b="38318"/>
          <a:stretch/>
        </p:blipFill>
        <p:spPr>
          <a:xfrm>
            <a:off x="2529868" y="3977408"/>
            <a:ext cx="6587237" cy="2720816"/>
          </a:xfrm>
          <a:prstGeom prst="rect">
            <a:avLst/>
          </a:prstGeom>
        </p:spPr>
      </p:pic>
    </p:spTree>
    <p:extLst>
      <p:ext uri="{BB962C8B-B14F-4D97-AF65-F5344CB8AC3E}">
        <p14:creationId xmlns:p14="http://schemas.microsoft.com/office/powerpoint/2010/main" val="617221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ソースツリーの</a:t>
            </a:r>
            <a:r>
              <a:rPr lang="ja-JP" altLang="en-US" dirty="0" smtClean="0"/>
              <a:t>専門用語④</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マージ</a:t>
            </a:r>
            <a:endParaRPr kumimoji="1" lang="en-US" altLang="ja-JP" dirty="0" smtClean="0"/>
          </a:p>
          <a:p>
            <a:pPr marL="0" indent="0">
              <a:buNone/>
            </a:pPr>
            <a:r>
              <a:rPr lang="ja-JP" altLang="en-US" dirty="0" smtClean="0"/>
              <a:t>古い制作環境を新しい制作環境へと更新する。</a:t>
            </a:r>
            <a:endParaRPr lang="en-US" altLang="ja-JP" dirty="0" smtClean="0"/>
          </a:p>
          <a:p>
            <a:pPr marL="0" indent="0">
              <a:buNone/>
            </a:pPr>
            <a:r>
              <a:rPr kumimoji="1" lang="en-US" altLang="ja-JP" dirty="0" smtClean="0"/>
              <a:t>master</a:t>
            </a:r>
            <a:r>
              <a:rPr kumimoji="1" lang="ja-JP" altLang="en-US" dirty="0" smtClean="0"/>
              <a:t>ブランチ、</a:t>
            </a:r>
            <a:r>
              <a:rPr kumimoji="1" lang="en-US" altLang="ja-JP" dirty="0" smtClean="0"/>
              <a:t>develop</a:t>
            </a:r>
            <a:r>
              <a:rPr kumimoji="1" lang="ja-JP" altLang="en-US" dirty="0" smtClean="0"/>
              <a:t>ブランチ</a:t>
            </a:r>
            <a:r>
              <a:rPr lang="ja-JP" altLang="en-US" dirty="0" smtClean="0"/>
              <a:t>で制作を進めている時</a:t>
            </a:r>
            <a:endParaRPr lang="en-US" altLang="ja-JP" dirty="0" smtClean="0"/>
          </a:p>
          <a:p>
            <a:pPr marL="0" indent="0">
              <a:buNone/>
            </a:pPr>
            <a:r>
              <a:rPr lang="ja-JP" altLang="en-US" dirty="0"/>
              <a:t>安全</a:t>
            </a:r>
            <a:r>
              <a:rPr lang="ja-JP" altLang="en-US" dirty="0" smtClean="0"/>
              <a:t>の為</a:t>
            </a:r>
            <a:r>
              <a:rPr lang="en-US" altLang="ja-JP" dirty="0" smtClean="0"/>
              <a:t>master</a:t>
            </a:r>
            <a:r>
              <a:rPr lang="ja-JP" altLang="en-US" dirty="0" smtClean="0"/>
              <a:t>は完全に確定したタイミングでのみマージを行う。</a:t>
            </a:r>
            <a:r>
              <a:rPr lang="en-US" altLang="ja-JP" dirty="0" smtClean="0"/>
              <a:t>devolop</a:t>
            </a:r>
            <a:r>
              <a:rPr lang="ja-JP" altLang="en-US" dirty="0" smtClean="0"/>
              <a:t>ブランチを基本の軸として進める時などに</a:t>
            </a:r>
            <a:r>
              <a:rPr lang="en-US" altLang="ja-JP" dirty="0" smtClean="0"/>
              <a:t>harada</a:t>
            </a:r>
            <a:r>
              <a:rPr lang="ja-JP" altLang="en-US" dirty="0" smtClean="0"/>
              <a:t>ブランチを</a:t>
            </a:r>
            <a:r>
              <a:rPr lang="en-US" altLang="ja-JP" dirty="0" smtClean="0"/>
              <a:t>develop</a:t>
            </a:r>
            <a:r>
              <a:rPr lang="ja-JP" altLang="en-US" dirty="0" smtClean="0"/>
              <a:t>軸のブランチとして作成。マージする際を</a:t>
            </a:r>
            <a:r>
              <a:rPr lang="en-US" altLang="ja-JP" dirty="0" smtClean="0"/>
              <a:t>develop</a:t>
            </a:r>
            <a:r>
              <a:rPr lang="ja-JP" altLang="en-US" dirty="0" smtClean="0"/>
              <a:t>ブランチにマージするようにし、戻る場所を分かりやすくする。</a:t>
            </a:r>
            <a:endParaRPr lang="en-US" altLang="ja-JP" dirty="0" smtClean="0"/>
          </a:p>
        </p:txBody>
      </p:sp>
    </p:spTree>
    <p:extLst>
      <p:ext uri="{BB962C8B-B14F-4D97-AF65-F5344CB8AC3E}">
        <p14:creationId xmlns:p14="http://schemas.microsoft.com/office/powerpoint/2010/main" val="1246500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ソースツリーイメージ図</a:t>
            </a:r>
            <a:endParaRPr kumimoji="1" lang="ja-JP" altLang="en-US" dirty="0"/>
          </a:p>
        </p:txBody>
      </p:sp>
      <p:pic>
        <p:nvPicPr>
          <p:cNvPr id="4" name="コンテンツ プレースホルダー 3"/>
          <p:cNvPicPr>
            <a:picLocks noGrp="1" noChangeAspect="1"/>
          </p:cNvPicPr>
          <p:nvPr>
            <p:ph idx="1"/>
          </p:nvPr>
        </p:nvPicPr>
        <p:blipFill rotWithShape="1">
          <a:blip r:embed="rId2"/>
          <a:srcRect l="2797" t="21988" r="44711" b="12868"/>
          <a:stretch/>
        </p:blipFill>
        <p:spPr>
          <a:xfrm>
            <a:off x="2575866" y="1879374"/>
            <a:ext cx="6553619" cy="4572782"/>
          </a:xfrm>
          <a:prstGeom prst="rect">
            <a:avLst/>
          </a:prstGeom>
        </p:spPr>
      </p:pic>
    </p:spTree>
    <p:extLst>
      <p:ext uri="{BB962C8B-B14F-4D97-AF65-F5344CB8AC3E}">
        <p14:creationId xmlns:p14="http://schemas.microsoft.com/office/powerpoint/2010/main" val="2252912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357494"/>
            <a:ext cx="9144000" cy="2387600"/>
          </a:xfrm>
        </p:spPr>
        <p:txBody>
          <a:bodyPr>
            <a:normAutofit/>
          </a:bodyPr>
          <a:lstStyle/>
          <a:p>
            <a:r>
              <a:rPr lang="en-US" altLang="ja-JP" sz="7200" dirty="0" smtClean="0"/>
              <a:t>Github</a:t>
            </a:r>
            <a:r>
              <a:rPr lang="ja-JP" altLang="en-US" sz="7200" dirty="0" smtClean="0"/>
              <a:t>の進め方</a:t>
            </a:r>
            <a:endParaRPr kumimoji="1" lang="ja-JP" altLang="en-US" sz="7200" dirty="0"/>
          </a:p>
        </p:txBody>
      </p:sp>
    </p:spTree>
    <p:extLst>
      <p:ext uri="{BB962C8B-B14F-4D97-AF65-F5344CB8AC3E}">
        <p14:creationId xmlns:p14="http://schemas.microsoft.com/office/powerpoint/2010/main" val="288663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の</a:t>
            </a:r>
            <a:r>
              <a:rPr lang="ja-JP" altLang="en-US" dirty="0" smtClean="0"/>
              <a:t>進め方①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まず、</a:t>
            </a:r>
            <a:r>
              <a:rPr kumimoji="1" lang="en-US" altLang="ja-JP" dirty="0" smtClean="0"/>
              <a:t>Projects</a:t>
            </a:r>
            <a:r>
              <a:rPr kumimoji="1" lang="ja-JP" altLang="en-US" dirty="0" smtClean="0"/>
              <a:t>の中の</a:t>
            </a:r>
            <a:r>
              <a:rPr kumimoji="1" lang="en-US" altLang="ja-JP" dirty="0" smtClean="0"/>
              <a:t>new Project</a:t>
            </a:r>
            <a:r>
              <a:rPr kumimoji="1" lang="ja-JP" altLang="en-US" dirty="0" smtClean="0"/>
              <a:t>を選択します。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6672" t="6808" r="15997" b="16272"/>
          <a:stretch/>
        </p:blipFill>
        <p:spPr>
          <a:xfrm>
            <a:off x="2756263" y="2495007"/>
            <a:ext cx="6126479" cy="3935021"/>
          </a:xfrm>
          <a:prstGeom prst="rect">
            <a:avLst/>
          </a:prstGeom>
          <a:ln>
            <a:solidFill>
              <a:schemeClr val="tx1"/>
            </a:solidFill>
          </a:ln>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247" y="3439974"/>
            <a:ext cx="938453" cy="510519"/>
          </a:xfrm>
          <a:prstGeom prst="rect">
            <a:avLst/>
          </a:prstGeom>
        </p:spPr>
      </p:pic>
    </p:spTree>
    <p:extLst>
      <p:ext uri="{BB962C8B-B14F-4D97-AF65-F5344CB8AC3E}">
        <p14:creationId xmlns:p14="http://schemas.microsoft.com/office/powerpoint/2010/main" val="418021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アカウント作成②</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399" y="2335632"/>
            <a:ext cx="6627371" cy="3726076"/>
          </a:xfrm>
          <a:prstGeom prst="rect">
            <a:avLst/>
          </a:prstGeom>
        </p:spPr>
      </p:pic>
      <p:sp>
        <p:nvSpPr>
          <p:cNvPr id="10" name="テキスト ボックス 9"/>
          <p:cNvSpPr txBox="1"/>
          <p:nvPr/>
        </p:nvSpPr>
        <p:spPr>
          <a:xfrm>
            <a:off x="838200" y="1690688"/>
            <a:ext cx="6288901" cy="523220"/>
          </a:xfrm>
          <a:prstGeom prst="rect">
            <a:avLst/>
          </a:prstGeom>
          <a:noFill/>
        </p:spPr>
        <p:txBody>
          <a:bodyPr wrap="none" rtlCol="0">
            <a:spAutoFit/>
          </a:bodyPr>
          <a:lstStyle/>
          <a:p>
            <a:r>
              <a:rPr kumimoji="1" lang="ja-JP" altLang="en-US" sz="2800" dirty="0" smtClean="0"/>
              <a:t>・それぞれの項目を埋めていきます。</a:t>
            </a:r>
            <a:endParaRPr kumimoji="1" lang="ja-JP" altLang="en-US" sz="2800" dirty="0"/>
          </a:p>
        </p:txBody>
      </p:sp>
    </p:spTree>
    <p:extLst>
      <p:ext uri="{BB962C8B-B14F-4D97-AF65-F5344CB8AC3E}">
        <p14:creationId xmlns:p14="http://schemas.microsoft.com/office/powerpoint/2010/main" val="392673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の</a:t>
            </a:r>
            <a:r>
              <a:rPr lang="ja-JP" altLang="en-US" dirty="0" smtClean="0"/>
              <a:t>進め方②</a:t>
            </a:r>
            <a:endParaRPr kumimoji="1" lang="ja-JP" altLang="en-US" dirty="0"/>
          </a:p>
        </p:txBody>
      </p:sp>
      <p:sp>
        <p:nvSpPr>
          <p:cNvPr id="3" name="コンテンツ プレースホルダー 2"/>
          <p:cNvSpPr>
            <a:spLocks noGrp="1"/>
          </p:cNvSpPr>
          <p:nvPr>
            <p:ph idx="1"/>
          </p:nvPr>
        </p:nvSpPr>
        <p:spPr>
          <a:xfrm>
            <a:off x="838200" y="1812925"/>
            <a:ext cx="10515600" cy="4351338"/>
          </a:xfrm>
        </p:spPr>
        <p:txBody>
          <a:bodyPr/>
          <a:lstStyle/>
          <a:p>
            <a:r>
              <a:rPr kumimoji="1" lang="ja-JP" altLang="en-US" dirty="0" smtClean="0"/>
              <a:t>やることリストを作成し、作業状況を分かりやすくできます。</a:t>
            </a:r>
            <a:endParaRPr kumimoji="1" lang="en-US" altLang="ja-JP" dirty="0" smtClean="0"/>
          </a:p>
          <a:p>
            <a:r>
              <a:rPr lang="ja-JP" altLang="en-US" dirty="0" smtClean="0"/>
              <a:t>例</a:t>
            </a:r>
            <a:r>
              <a:rPr lang="en-US" altLang="ja-JP" dirty="0" smtClean="0"/>
              <a:t>/</a:t>
            </a:r>
            <a:r>
              <a:rPr lang="ja-JP" altLang="en-US" dirty="0" smtClean="0"/>
              <a:t>プロジェクト名プログラマーの仕事</a:t>
            </a:r>
            <a:endParaRPr lang="en-US" altLang="ja-JP" dirty="0" smtClean="0"/>
          </a:p>
          <a:p>
            <a:pPr marL="0" indent="0">
              <a:buNone/>
            </a:pPr>
            <a:r>
              <a:rPr lang="ja-JP" altLang="en-US" dirty="0" smtClean="0"/>
              <a:t>　　説明プログラマーの仕事内容のまとめ</a:t>
            </a:r>
            <a:endParaRPr kumimoji="1" lang="ja-JP" altLang="en-US" dirty="0"/>
          </a:p>
        </p:txBody>
      </p:sp>
      <p:pic>
        <p:nvPicPr>
          <p:cNvPr id="6" name="コンテンツ プレースホルダー 3"/>
          <p:cNvPicPr>
            <a:picLocks noChangeAspect="1"/>
          </p:cNvPicPr>
          <p:nvPr/>
        </p:nvPicPr>
        <p:blipFill rotWithShape="1">
          <a:blip r:embed="rId2">
            <a:extLst>
              <a:ext uri="{28A0092B-C50C-407E-A947-70E740481C1C}">
                <a14:useLocalDpi xmlns:a14="http://schemas.microsoft.com/office/drawing/2010/main" val="0"/>
              </a:ext>
            </a:extLst>
          </a:blip>
          <a:srcRect l="11799" t="9360" r="16175" b="20791"/>
          <a:stretch/>
        </p:blipFill>
        <p:spPr>
          <a:xfrm>
            <a:off x="2698750" y="3323069"/>
            <a:ext cx="6483350" cy="3534931"/>
          </a:xfrm>
          <a:prstGeom prst="rect">
            <a:avLst/>
          </a:prstGeom>
        </p:spPr>
      </p:pic>
    </p:spTree>
    <p:extLst>
      <p:ext uri="{BB962C8B-B14F-4D97-AF65-F5344CB8AC3E}">
        <p14:creationId xmlns:p14="http://schemas.microsoft.com/office/powerpoint/2010/main" val="3353692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Github</a:t>
            </a:r>
            <a:r>
              <a:rPr kumimoji="1" lang="ja-JP" altLang="en-US" dirty="0" smtClean="0"/>
              <a:t>の進め方③</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状況を分かりやすくするため</a:t>
            </a:r>
            <a:r>
              <a:rPr kumimoji="1" lang="en-US" altLang="ja-JP" dirty="0" smtClean="0"/>
              <a:t>ToDo</a:t>
            </a:r>
            <a:r>
              <a:rPr kumimoji="1" lang="ja-JP" altLang="en-US" dirty="0" smtClean="0"/>
              <a:t>リストの作成</a:t>
            </a:r>
            <a:endParaRPr kumimoji="1" lang="en-US" altLang="ja-JP" dirty="0" smtClean="0"/>
          </a:p>
          <a:p>
            <a:pPr marL="0" indent="0">
              <a:buNone/>
            </a:pPr>
            <a:r>
              <a:rPr lang="ja-JP" altLang="en-US" dirty="0" smtClean="0"/>
              <a:t>まず</a:t>
            </a:r>
            <a:r>
              <a:rPr lang="en-US" altLang="ja-JP" dirty="0" smtClean="0"/>
              <a:t>Add a colmn</a:t>
            </a:r>
            <a:r>
              <a:rPr lang="ja-JP" altLang="en-US" dirty="0" smtClean="0"/>
              <a:t>をクリックし　</a:t>
            </a:r>
            <a:r>
              <a:rPr lang="en-US" altLang="ja-JP" dirty="0" smtClean="0"/>
              <a:t>ToDo</a:t>
            </a:r>
            <a:r>
              <a:rPr lang="ja-JP" altLang="en-US" dirty="0" smtClean="0"/>
              <a:t>を作成します。</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24025" t="10827" r="23377" b="36276"/>
          <a:stretch/>
        </p:blipFill>
        <p:spPr>
          <a:xfrm>
            <a:off x="3454289" y="3017368"/>
            <a:ext cx="5587929" cy="3159595"/>
          </a:xfrm>
          <a:prstGeom prst="rect">
            <a:avLst/>
          </a:prstGeom>
          <a:ln>
            <a:solidFill>
              <a:schemeClr val="tx1"/>
            </a:solidFill>
          </a:ln>
        </p:spPr>
      </p:pic>
    </p:spTree>
    <p:extLst>
      <p:ext uri="{BB962C8B-B14F-4D97-AF65-F5344CB8AC3E}">
        <p14:creationId xmlns:p14="http://schemas.microsoft.com/office/powerpoint/2010/main" val="2356054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の</a:t>
            </a:r>
            <a:r>
              <a:rPr lang="ja-JP" altLang="en-US" dirty="0" smtClean="0"/>
              <a:t>進め方④</a:t>
            </a:r>
            <a:endParaRPr kumimoji="1" lang="ja-JP" altLang="en-US" dirty="0"/>
          </a:p>
        </p:txBody>
      </p:sp>
      <p:sp>
        <p:nvSpPr>
          <p:cNvPr id="5" name="コンテンツ プレースホルダー 4"/>
          <p:cNvSpPr>
            <a:spLocks noGrp="1"/>
          </p:cNvSpPr>
          <p:nvPr>
            <p:ph idx="1"/>
          </p:nvPr>
        </p:nvSpPr>
        <p:spPr/>
        <p:txBody>
          <a:bodyPr/>
          <a:lstStyle/>
          <a:p>
            <a:r>
              <a:rPr kumimoji="1" lang="en-US" altLang="ja-JP" dirty="0" smtClean="0"/>
              <a:t>2</a:t>
            </a:r>
            <a:r>
              <a:rPr kumimoji="1" lang="ja-JP" altLang="en-US" dirty="0" smtClean="0"/>
              <a:t>個目以降は破線内に書かれている</a:t>
            </a:r>
            <a:r>
              <a:rPr kumimoji="1" lang="en-US" altLang="ja-JP" dirty="0" smtClean="0"/>
              <a:t>Add a column</a:t>
            </a:r>
            <a:r>
              <a:rPr kumimoji="1" lang="ja-JP" altLang="en-US" dirty="0" smtClean="0"/>
              <a:t>から追加していきます。</a:t>
            </a:r>
            <a:endParaRPr kumimoji="1" lang="en-US" altLang="ja-JP" dirty="0" smtClean="0"/>
          </a:p>
          <a:p>
            <a:endParaRPr kumimoji="1" lang="ja-JP" altLang="en-US" dirty="0"/>
          </a:p>
        </p:txBody>
      </p:sp>
      <p:pic>
        <p:nvPicPr>
          <p:cNvPr id="6" name="コンテンツ プレースホルダー 3"/>
          <p:cNvPicPr>
            <a:picLocks noChangeAspect="1"/>
          </p:cNvPicPr>
          <p:nvPr/>
        </p:nvPicPr>
        <p:blipFill rotWithShape="1">
          <a:blip r:embed="rId2">
            <a:extLst>
              <a:ext uri="{28A0092B-C50C-407E-A947-70E740481C1C}">
                <a14:useLocalDpi xmlns:a14="http://schemas.microsoft.com/office/drawing/2010/main" val="0"/>
              </a:ext>
            </a:extLst>
          </a:blip>
          <a:srcRect l="96" t="8697" r="19900" b="10847"/>
          <a:stretch/>
        </p:blipFill>
        <p:spPr>
          <a:xfrm>
            <a:off x="3390816" y="2560321"/>
            <a:ext cx="7098658" cy="4013588"/>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729738" y="3849601"/>
            <a:ext cx="1191106" cy="647962"/>
          </a:xfrm>
          <a:prstGeom prst="rect">
            <a:avLst/>
          </a:prstGeom>
        </p:spPr>
      </p:pic>
    </p:spTree>
    <p:extLst>
      <p:ext uri="{BB962C8B-B14F-4D97-AF65-F5344CB8AC3E}">
        <p14:creationId xmlns:p14="http://schemas.microsoft.com/office/powerpoint/2010/main" val="16542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Github</a:t>
            </a:r>
            <a:r>
              <a:rPr kumimoji="1" lang="ja-JP" altLang="en-US" dirty="0" smtClean="0"/>
              <a:t>の進め方⑤</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大枠ができたら、</a:t>
            </a:r>
            <a:r>
              <a:rPr kumimoji="1" lang="en-US" altLang="ja-JP" dirty="0" smtClean="0"/>
              <a:t>ToDo</a:t>
            </a:r>
            <a:r>
              <a:rPr kumimoji="1" lang="ja-JP" altLang="en-US" dirty="0" smtClean="0"/>
              <a:t>に作業項目を書き足していきます。</a:t>
            </a:r>
            <a:endParaRPr kumimoji="1" lang="en-US" altLang="ja-JP" dirty="0" smtClean="0"/>
          </a:p>
          <a:p>
            <a:pPr marL="0" indent="0">
              <a:buNone/>
            </a:pPr>
            <a:r>
              <a:rPr kumimoji="1" lang="en-US" altLang="ja-JP" dirty="0" smtClean="0"/>
              <a:t>ToDo</a:t>
            </a:r>
            <a:r>
              <a:rPr kumimoji="1" lang="ja-JP" altLang="en-US" dirty="0" smtClean="0"/>
              <a:t>の名称の右にある＋をクリックし、項目を記入します。</a:t>
            </a:r>
            <a:endParaRPr kumimoji="1" lang="en-US" altLang="ja-JP" dirty="0" smtClean="0"/>
          </a:p>
          <a:p>
            <a:endParaRPr kumimoji="1" lang="ja-JP" altLang="en-US" dirty="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9081" r="41299"/>
          <a:stretch/>
        </p:blipFill>
        <p:spPr>
          <a:xfrm>
            <a:off x="2490651" y="2808514"/>
            <a:ext cx="7210698" cy="3944983"/>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86093" y="4133043"/>
            <a:ext cx="1191106" cy="647962"/>
          </a:xfrm>
          <a:prstGeom prst="rect">
            <a:avLst/>
          </a:prstGeom>
        </p:spPr>
      </p:pic>
    </p:spTree>
    <p:extLst>
      <p:ext uri="{BB962C8B-B14F-4D97-AF65-F5344CB8AC3E}">
        <p14:creationId xmlns:p14="http://schemas.microsoft.com/office/powerpoint/2010/main" val="3313728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の</a:t>
            </a:r>
            <a:r>
              <a:rPr lang="ja-JP" altLang="en-US" dirty="0" smtClean="0"/>
              <a:t>進め方⑥</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作業者は</a:t>
            </a:r>
            <a:r>
              <a:rPr kumimoji="1" lang="en-US" altLang="ja-JP" dirty="0" smtClean="0"/>
              <a:t>ToDo</a:t>
            </a:r>
            <a:r>
              <a:rPr kumimoji="1" lang="ja-JP" altLang="en-US" dirty="0" smtClean="0"/>
              <a:t>リストから作業項目を</a:t>
            </a:r>
            <a:r>
              <a:rPr kumimoji="1" lang="en-US" altLang="ja-JP" dirty="0" smtClean="0"/>
              <a:t>Doing</a:t>
            </a:r>
            <a:r>
              <a:rPr kumimoji="1" lang="ja-JP" altLang="en-US" dirty="0" smtClean="0"/>
              <a:t>へドラッ</a:t>
            </a:r>
            <a:r>
              <a:rPr lang="ja-JP" altLang="en-US" dirty="0"/>
              <a:t>グ</a:t>
            </a:r>
            <a:r>
              <a:rPr kumimoji="1" lang="en-US" altLang="ja-JP" dirty="0" smtClean="0"/>
              <a:t>&amp;</a:t>
            </a:r>
            <a:r>
              <a:rPr kumimoji="1" lang="ja-JP" altLang="en-US" dirty="0" smtClean="0"/>
              <a:t>ドロップし、作業完了時にその項目を</a:t>
            </a:r>
            <a:r>
              <a:rPr kumimoji="1" lang="en-US" altLang="ja-JP" dirty="0" smtClean="0"/>
              <a:t>Done</a:t>
            </a:r>
            <a:r>
              <a:rPr kumimoji="1" lang="ja-JP" altLang="en-US" dirty="0" smtClean="0"/>
              <a:t>にドラッグ</a:t>
            </a:r>
            <a:r>
              <a:rPr kumimoji="1" lang="en-US" altLang="ja-JP" dirty="0" smtClean="0"/>
              <a:t>&amp;</a:t>
            </a:r>
            <a:r>
              <a:rPr kumimoji="1" lang="ja-JP" altLang="en-US" dirty="0" smtClean="0"/>
              <a:t>ドロップしておくと進捗管理がしやすくなる。</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269" y="3192856"/>
            <a:ext cx="6217919" cy="3495872"/>
          </a:xfrm>
          <a:prstGeom prst="rect">
            <a:avLst/>
          </a:prstGeom>
        </p:spPr>
      </p:pic>
    </p:spTree>
    <p:extLst>
      <p:ext uri="{BB962C8B-B14F-4D97-AF65-F5344CB8AC3E}">
        <p14:creationId xmlns:p14="http://schemas.microsoft.com/office/powerpoint/2010/main" val="2930810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の</a:t>
            </a:r>
            <a:r>
              <a:rPr lang="ja-JP" altLang="en-US" dirty="0" smtClean="0"/>
              <a:t>進め方⑦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作業を開始する際はそれぞれ作業用ブランチを作成しておく。</a:t>
            </a:r>
            <a:endParaRPr kumimoji="1" lang="en-US" altLang="ja-JP" dirty="0" smtClean="0"/>
          </a:p>
          <a:p>
            <a:r>
              <a:rPr lang="ja-JP" altLang="en-US" dirty="0"/>
              <a:t>それぞれ</a:t>
            </a:r>
            <a:r>
              <a:rPr lang="ja-JP" altLang="en-US" dirty="0" smtClean="0"/>
              <a:t>の名前を付けたブランチで作業して、</a:t>
            </a:r>
            <a:r>
              <a:rPr lang="en-US" altLang="ja-JP" dirty="0" smtClean="0"/>
              <a:t>develop</a:t>
            </a:r>
            <a:r>
              <a:rPr lang="ja-JP" altLang="en-US" dirty="0" smtClean="0"/>
              <a:t>ブランチにマージする流れ。</a:t>
            </a:r>
            <a:endParaRPr kumimoji="1" lang="en-US" altLang="ja-JP" dirty="0" smtClean="0"/>
          </a:p>
          <a:p>
            <a:r>
              <a:rPr lang="ja-JP" altLang="en-US" dirty="0"/>
              <a:t>多く</a:t>
            </a:r>
            <a:r>
              <a:rPr lang="ja-JP" altLang="en-US" dirty="0" smtClean="0"/>
              <a:t>なりすぎたらマージしていらないブランチを削除もできる。</a:t>
            </a:r>
            <a:endParaRPr lang="en-US" altLang="ja-JP" dirty="0" smtClean="0"/>
          </a:p>
          <a:p>
            <a:r>
              <a:rPr kumimoji="1" lang="en-US" altLang="ja-JP" dirty="0" smtClean="0"/>
              <a:t>Ctr+z</a:t>
            </a:r>
            <a:r>
              <a:rPr lang="ja-JP" altLang="en-US" dirty="0" smtClean="0"/>
              <a:t>で戻れないので注意</a:t>
            </a:r>
            <a:endParaRPr lang="en-US" altLang="ja-JP" dirty="0" smtClean="0"/>
          </a:p>
          <a:p>
            <a:endParaRPr kumimoji="1" lang="en-US" altLang="ja-JP" dirty="0" smtClean="0"/>
          </a:p>
        </p:txBody>
      </p:sp>
    </p:spTree>
    <p:extLst>
      <p:ext uri="{BB962C8B-B14F-4D97-AF65-F5344CB8AC3E}">
        <p14:creationId xmlns:p14="http://schemas.microsoft.com/office/powerpoint/2010/main" val="1716372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37063" y="2010637"/>
            <a:ext cx="9144000" cy="2387600"/>
          </a:xfrm>
        </p:spPr>
        <p:txBody>
          <a:bodyPr>
            <a:normAutofit/>
          </a:bodyPr>
          <a:lstStyle/>
          <a:p>
            <a:r>
              <a:rPr lang="ja-JP" altLang="en-US" dirty="0" smtClean="0"/>
              <a:t>プロジェクト制作</a:t>
            </a:r>
            <a:r>
              <a:rPr lang="ja-JP" altLang="en-US" dirty="0"/>
              <a:t>中</a:t>
            </a:r>
            <a:r>
              <a:rPr lang="ja-JP" altLang="en-US" dirty="0" smtClean="0"/>
              <a:t>のセーブ方法</a:t>
            </a:r>
            <a:endParaRPr kumimoji="1" lang="ja-JP" altLang="en-US" dirty="0"/>
          </a:p>
        </p:txBody>
      </p:sp>
    </p:spTree>
    <p:extLst>
      <p:ext uri="{BB962C8B-B14F-4D97-AF65-F5344CB8AC3E}">
        <p14:creationId xmlns:p14="http://schemas.microsoft.com/office/powerpoint/2010/main" val="4103984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プロジェクト制作中のセーブ</a:t>
            </a:r>
            <a:r>
              <a:rPr lang="ja-JP" altLang="en-US" dirty="0" smtClean="0"/>
              <a:t>方法①</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3200" dirty="0" smtClean="0"/>
              <a:t>セーブ方法は先に述べた</a:t>
            </a:r>
            <a:r>
              <a:rPr kumimoji="1" lang="ja-JP" altLang="en-US" sz="3200" dirty="0" smtClean="0">
                <a:hlinkClick r:id="rId2" action="ppaction://hlinkfile"/>
              </a:rPr>
              <a:t>プロジェクト作成</a:t>
            </a:r>
            <a:r>
              <a:rPr kumimoji="1" lang="ja-JP" altLang="en-US" sz="3200" dirty="0" smtClean="0">
                <a:hlinkClick r:id="rId2" action="ppaction://hlinkfile"/>
              </a:rPr>
              <a:t>方法</a:t>
            </a:r>
            <a:r>
              <a:rPr kumimoji="1" lang="ja-JP" altLang="en-US" sz="3200" dirty="0" smtClean="0"/>
              <a:t>（</a:t>
            </a:r>
            <a:r>
              <a:rPr kumimoji="1" lang="ja-JP" altLang="en-US" sz="3200" dirty="0" smtClean="0">
                <a:hlinkClick r:id="rId3" action="ppaction://hlinksldjump"/>
              </a:rPr>
              <a:t>３９ページ</a:t>
            </a:r>
            <a:r>
              <a:rPr kumimoji="1" lang="ja-JP" altLang="en-US" sz="3200" dirty="0" smtClean="0"/>
              <a:t>）と</a:t>
            </a:r>
            <a:r>
              <a:rPr kumimoji="1" lang="ja-JP" altLang="en-US" sz="3200" dirty="0" smtClean="0"/>
              <a:t>同じで作業した物をインデックスに追加し、コミットするとセーブされます。</a:t>
            </a:r>
            <a:endParaRPr kumimoji="1" lang="en-US" altLang="ja-JP" sz="3200" dirty="0" smtClean="0"/>
          </a:p>
          <a:p>
            <a:pPr marL="0" indent="0">
              <a:buNone/>
            </a:pPr>
            <a:r>
              <a:rPr kumimoji="1" lang="ja-JP" altLang="en-US" sz="3200" dirty="0" smtClean="0"/>
              <a:t>又、プッシュすると共有プロジェクトにセーブされます。</a:t>
            </a:r>
            <a:endParaRPr kumimoji="1" lang="en-US" altLang="ja-JP" sz="3200" dirty="0" smtClean="0"/>
          </a:p>
          <a:p>
            <a:pPr marL="0" indent="0">
              <a:buNone/>
            </a:pPr>
            <a:r>
              <a:rPr lang="ja-JP" altLang="en-US" sz="3200" dirty="0"/>
              <a:t>ここで</a:t>
            </a:r>
            <a:r>
              <a:rPr lang="ja-JP" altLang="en-US" sz="3200" dirty="0" smtClean="0"/>
              <a:t>は</a:t>
            </a:r>
            <a:r>
              <a:rPr lang="en-US" altLang="ja-JP" sz="3200" dirty="0" smtClean="0"/>
              <a:t>Sourcetree</a:t>
            </a:r>
            <a:r>
              <a:rPr lang="ja-JP" altLang="en-US" sz="3200" dirty="0" smtClean="0"/>
              <a:t>と</a:t>
            </a:r>
            <a:r>
              <a:rPr lang="en-US" altLang="ja-JP" sz="3200" dirty="0" smtClean="0"/>
              <a:t>Github</a:t>
            </a:r>
            <a:r>
              <a:rPr lang="ja-JP" altLang="en-US" sz="3200" dirty="0" smtClean="0"/>
              <a:t>のマージについて記述します。</a:t>
            </a:r>
            <a:endParaRPr kumimoji="1" lang="ja-JP" altLang="en-US" sz="3200" dirty="0"/>
          </a:p>
        </p:txBody>
      </p:sp>
    </p:spTree>
    <p:extLst>
      <p:ext uri="{BB962C8B-B14F-4D97-AF65-F5344CB8AC3E}">
        <p14:creationId xmlns:p14="http://schemas.microsoft.com/office/powerpoint/2010/main" val="291896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プロジェクト制</a:t>
            </a:r>
            <a:r>
              <a:rPr lang="ja-JP" altLang="ja-JP" dirty="0" smtClean="0"/>
              <a:t>作中の</a:t>
            </a:r>
            <a:r>
              <a:rPr lang="ja-JP" altLang="ja-JP" dirty="0"/>
              <a:t>セーブ</a:t>
            </a:r>
            <a:r>
              <a:rPr lang="ja-JP" altLang="ja-JP" dirty="0" smtClean="0"/>
              <a:t>方法</a:t>
            </a:r>
            <a:r>
              <a:rPr lang="ja-JP" altLang="en-US" dirty="0"/>
              <a:t>②</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en-US" altLang="ja-JP" dirty="0" smtClean="0"/>
              <a:t>Sourcetree</a:t>
            </a:r>
            <a:r>
              <a:rPr kumimoji="1" lang="ja-JP" altLang="en-US" dirty="0" smtClean="0"/>
              <a:t>での</a:t>
            </a:r>
            <a:r>
              <a:rPr kumimoji="1" lang="ja-JP" altLang="en-US" dirty="0" smtClean="0"/>
              <a:t>マージ</a:t>
            </a:r>
            <a:endParaRPr kumimoji="1" lang="en-US" altLang="ja-JP" dirty="0" smtClean="0"/>
          </a:p>
          <a:p>
            <a:pPr marL="0" indent="0">
              <a:buNone/>
            </a:pPr>
            <a:r>
              <a:rPr lang="ja-JP" altLang="en-US" dirty="0"/>
              <a:t>自分の独断でマージする。</a:t>
            </a:r>
            <a:endParaRPr lang="en-US" altLang="ja-JP" dirty="0"/>
          </a:p>
          <a:p>
            <a:pPr marL="0" indent="0">
              <a:buNone/>
            </a:pPr>
            <a:r>
              <a:rPr lang="ja-JP" altLang="en-US" dirty="0"/>
              <a:t>すぐ実行できる。</a:t>
            </a:r>
            <a:endParaRPr lang="en-US" altLang="ja-JP" dirty="0"/>
          </a:p>
          <a:p>
            <a:pPr marL="0" indent="0">
              <a:buNone/>
            </a:pPr>
            <a:r>
              <a:rPr lang="ja-JP" altLang="en-US" dirty="0"/>
              <a:t>変更の取り消しを行うことが</a:t>
            </a:r>
            <a:r>
              <a:rPr lang="ja-JP" altLang="en-US" dirty="0" smtClean="0"/>
              <a:t>出来る。</a:t>
            </a:r>
            <a:endParaRPr kumimoji="1" lang="en-US" altLang="ja-JP" dirty="0" smtClean="0"/>
          </a:p>
          <a:p>
            <a:r>
              <a:rPr lang="en-US" altLang="ja-JP" dirty="0"/>
              <a:t>Github</a:t>
            </a:r>
            <a:r>
              <a:rPr lang="ja-JP" altLang="en-US" dirty="0" smtClean="0"/>
              <a:t>での</a:t>
            </a:r>
            <a:r>
              <a:rPr lang="ja-JP" altLang="en-US" dirty="0" smtClean="0"/>
              <a:t>マージ</a:t>
            </a:r>
            <a:endParaRPr lang="en-US" altLang="ja-JP" dirty="0" smtClean="0"/>
          </a:p>
          <a:p>
            <a:pPr marL="0" indent="0">
              <a:buNone/>
            </a:pPr>
            <a:r>
              <a:rPr kumimoji="1" lang="ja-JP" altLang="en-US" dirty="0" smtClean="0"/>
              <a:t>誰かの許諾で</a:t>
            </a:r>
            <a:r>
              <a:rPr lang="ja-JP" altLang="en-US" dirty="0" smtClean="0"/>
              <a:t>マージすることが出来る。</a:t>
            </a:r>
            <a:endParaRPr lang="en-US" altLang="ja-JP" dirty="0" smtClean="0"/>
          </a:p>
          <a:p>
            <a:pPr marL="0" indent="0">
              <a:buNone/>
            </a:pPr>
            <a:r>
              <a:rPr lang="ja-JP" altLang="en-US" dirty="0" smtClean="0"/>
              <a:t>プルリクエストを申請し、それに誰かが答えることでマージが成立する。</a:t>
            </a:r>
            <a:endParaRPr lang="en-US" altLang="ja-JP" dirty="0" smtClean="0"/>
          </a:p>
          <a:p>
            <a:pPr marL="0" indent="0">
              <a:buNone/>
            </a:pPr>
            <a:r>
              <a:rPr kumimoji="1" lang="ja-JP" altLang="en-US" dirty="0" smtClean="0"/>
              <a:t>自分以外の確認があるためミスを減らしやすい。</a:t>
            </a:r>
            <a:endParaRPr kumimoji="1" lang="en-US" altLang="ja-JP" dirty="0" smtClean="0"/>
          </a:p>
        </p:txBody>
      </p:sp>
    </p:spTree>
    <p:extLst>
      <p:ext uri="{BB962C8B-B14F-4D97-AF65-F5344CB8AC3E}">
        <p14:creationId xmlns:p14="http://schemas.microsoft.com/office/powerpoint/2010/main" val="2960132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プロジェクト制作中のセーブ</a:t>
            </a:r>
            <a:r>
              <a:rPr lang="ja-JP" altLang="en-US" dirty="0" smtClean="0"/>
              <a:t>方法③</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Sourcetree</a:t>
            </a:r>
            <a:r>
              <a:rPr kumimoji="1" lang="ja-JP" altLang="en-US" dirty="0" smtClean="0"/>
              <a:t>のマージの仕方</a:t>
            </a:r>
            <a:endParaRPr kumimoji="1" lang="en-US" altLang="ja-JP" dirty="0" smtClean="0"/>
          </a:p>
          <a:p>
            <a:pPr marL="0" indent="0">
              <a:buNone/>
            </a:pPr>
            <a:r>
              <a:rPr lang="ja-JP" altLang="en-US" dirty="0" smtClean="0"/>
              <a:t>マージをクリックし、確認。</a:t>
            </a:r>
            <a:endParaRPr lang="en-US" altLang="ja-JP" dirty="0" smtClean="0"/>
          </a:p>
          <a:p>
            <a:pPr marL="0" indent="0">
              <a:buNone/>
            </a:pPr>
            <a:r>
              <a:rPr kumimoji="1" lang="ja-JP" altLang="en-US" dirty="0"/>
              <a:t>特</a:t>
            </a:r>
            <a:r>
              <a:rPr kumimoji="1" lang="ja-JP" altLang="en-US" dirty="0" smtClean="0"/>
              <a:t>に問題無ければ</a:t>
            </a:r>
            <a:r>
              <a:rPr kumimoji="1" lang="en-US" altLang="ja-JP" dirty="0" smtClean="0"/>
              <a:t>OK</a:t>
            </a:r>
            <a:r>
              <a:rPr kumimoji="1" lang="ja-JP" altLang="en-US" dirty="0" smtClean="0"/>
              <a:t>を</a:t>
            </a:r>
            <a:endParaRPr kumimoji="1" lang="en-US" altLang="ja-JP" dirty="0" smtClean="0"/>
          </a:p>
          <a:p>
            <a:pPr marL="0" indent="0">
              <a:buNone/>
            </a:pPr>
            <a:r>
              <a:rPr lang="ja-JP" altLang="en-US" dirty="0" smtClean="0"/>
              <a:t>おす。</a:t>
            </a:r>
            <a:endParaRPr lang="en-US" altLang="ja-JP" dirty="0" smtClean="0"/>
          </a:p>
          <a:p>
            <a:pPr marL="0" indent="0">
              <a:buNone/>
            </a:pPr>
            <a:r>
              <a:rPr kumimoji="1" lang="ja-JP" altLang="en-US" dirty="0" smtClean="0"/>
              <a:t>これで、マージは完了</a:t>
            </a:r>
            <a:endParaRPr kumimoji="1" lang="en-US" altLang="ja-JP" dirty="0" smtClean="0"/>
          </a:p>
          <a:p>
            <a:pPr marL="0" indent="0">
              <a:buNone/>
            </a:pPr>
            <a:r>
              <a:rPr lang="ja-JP" altLang="en-US" dirty="0" smtClean="0"/>
              <a:t>します。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3246" t="16602" r="2470" b="18951"/>
          <a:stretch/>
        </p:blipFill>
        <p:spPr>
          <a:xfrm>
            <a:off x="4807131" y="2860766"/>
            <a:ext cx="6962504" cy="3644538"/>
          </a:xfrm>
          <a:prstGeom prst="rect">
            <a:avLst/>
          </a:prstGeom>
        </p:spPr>
      </p:pic>
    </p:spTree>
    <p:extLst>
      <p:ext uri="{BB962C8B-B14F-4D97-AF65-F5344CB8AC3E}">
        <p14:creationId xmlns:p14="http://schemas.microsoft.com/office/powerpoint/2010/main" val="250398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アカウント作成③</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英語で見にくい場合</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77402" t="4590" b="38586"/>
          <a:stretch/>
        </p:blipFill>
        <p:spPr>
          <a:xfrm>
            <a:off x="1136469" y="2252391"/>
            <a:ext cx="2272936" cy="3213463"/>
          </a:xfrm>
          <a:prstGeom prst="rect">
            <a:avLst/>
          </a:prstGeom>
          <a:ln>
            <a:solidFill>
              <a:schemeClr val="tx1"/>
            </a:solidFill>
          </a:ln>
        </p:spPr>
      </p:pic>
      <p:sp>
        <p:nvSpPr>
          <p:cNvPr id="6" name="テキスト ボックス 5"/>
          <p:cNvSpPr txBox="1"/>
          <p:nvPr/>
        </p:nvSpPr>
        <p:spPr>
          <a:xfrm>
            <a:off x="3513908" y="2351314"/>
            <a:ext cx="4108817" cy="369332"/>
          </a:xfrm>
          <a:prstGeom prst="rect">
            <a:avLst/>
          </a:prstGeom>
          <a:noFill/>
        </p:spPr>
        <p:txBody>
          <a:bodyPr wrap="none" rtlCol="0">
            <a:spAutoFit/>
          </a:bodyPr>
          <a:lstStyle/>
          <a:p>
            <a:r>
              <a:rPr kumimoji="1" lang="ja-JP" altLang="en-US" dirty="0" smtClean="0"/>
              <a:t>右クリックで日本語に翻訳しましょう</a:t>
            </a:r>
            <a:endParaRPr kumimoji="1" lang="ja-JP" altLang="en-US" dirty="0"/>
          </a:p>
        </p:txBody>
      </p:sp>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412" t="3875" b="5344"/>
          <a:stretch/>
        </p:blipFill>
        <p:spPr>
          <a:xfrm>
            <a:off x="4409266" y="2720646"/>
            <a:ext cx="7493173" cy="3808774"/>
          </a:xfrm>
          <a:prstGeom prst="rect">
            <a:avLst/>
          </a:prstGeom>
          <a:ln>
            <a:solidFill>
              <a:schemeClr val="tx1"/>
            </a:solidFill>
          </a:ln>
        </p:spPr>
      </p:pic>
      <p:sp>
        <p:nvSpPr>
          <p:cNvPr id="11" name="右矢印 10"/>
          <p:cNvSpPr/>
          <p:nvPr/>
        </p:nvSpPr>
        <p:spPr>
          <a:xfrm>
            <a:off x="3602358" y="3442630"/>
            <a:ext cx="613955" cy="5004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1538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r="114" b="19001"/>
          <a:stretch/>
        </p:blipFill>
        <p:spPr>
          <a:xfrm>
            <a:off x="2749187" y="3227711"/>
            <a:ext cx="6693625" cy="3051713"/>
          </a:xfrm>
          <a:prstGeom prst="rect">
            <a:avLst/>
          </a:prstGeom>
        </p:spPr>
      </p:pic>
      <p:sp>
        <p:nvSpPr>
          <p:cNvPr id="2" name="タイトル 1"/>
          <p:cNvSpPr>
            <a:spLocks noGrp="1"/>
          </p:cNvSpPr>
          <p:nvPr>
            <p:ph type="title"/>
          </p:nvPr>
        </p:nvSpPr>
        <p:spPr/>
        <p:txBody>
          <a:bodyPr/>
          <a:lstStyle/>
          <a:p>
            <a:r>
              <a:rPr lang="ja-JP" altLang="ja-JP" dirty="0"/>
              <a:t>プロジェクト制作中のセーブ</a:t>
            </a:r>
            <a:r>
              <a:rPr lang="ja-JP" altLang="ja-JP" dirty="0" smtClean="0"/>
              <a:t>方法</a:t>
            </a:r>
            <a:r>
              <a:rPr lang="ja-JP" altLang="en-US" dirty="0"/>
              <a:t>④</a:t>
            </a:r>
            <a:endParaRPr kumimoji="1" lang="ja-JP" altLang="en-US" dirty="0"/>
          </a:p>
        </p:txBody>
      </p:sp>
      <p:sp>
        <p:nvSpPr>
          <p:cNvPr id="3" name="コンテンツ プレースホルダー 2"/>
          <p:cNvSpPr>
            <a:spLocks noGrp="1"/>
          </p:cNvSpPr>
          <p:nvPr>
            <p:ph idx="1"/>
          </p:nvPr>
        </p:nvSpPr>
        <p:spPr>
          <a:xfrm>
            <a:off x="838200" y="1825625"/>
            <a:ext cx="10515600" cy="3360329"/>
          </a:xfrm>
        </p:spPr>
        <p:txBody>
          <a:bodyPr/>
          <a:lstStyle/>
          <a:p>
            <a:r>
              <a:rPr kumimoji="1" lang="en-US" altLang="ja-JP" dirty="0" smtClean="0"/>
              <a:t>Github</a:t>
            </a:r>
            <a:r>
              <a:rPr lang="ja-JP" altLang="en-US" dirty="0" smtClean="0"/>
              <a:t>のマージ</a:t>
            </a:r>
            <a:endParaRPr lang="en-US" altLang="ja-JP" dirty="0" smtClean="0"/>
          </a:p>
          <a:p>
            <a:pPr marL="0" indent="0">
              <a:buNone/>
            </a:pPr>
            <a:r>
              <a:rPr kumimoji="1" lang="ja-JP" altLang="en-US" dirty="0" smtClean="0"/>
              <a:t>上の項目の</a:t>
            </a:r>
            <a:r>
              <a:rPr kumimoji="1" lang="en-US" altLang="ja-JP" dirty="0" smtClean="0"/>
              <a:t>Pull requests</a:t>
            </a:r>
            <a:r>
              <a:rPr lang="ja-JP" altLang="en-US" dirty="0" smtClean="0"/>
              <a:t>を選択し、</a:t>
            </a:r>
            <a:r>
              <a:rPr lang="en-US" altLang="ja-JP" dirty="0" smtClean="0"/>
              <a:t>Compare &amp; pull request</a:t>
            </a:r>
            <a:r>
              <a:rPr lang="ja-JP" altLang="en-US" dirty="0" smtClean="0"/>
              <a:t>をクリック</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010" y="4674195"/>
            <a:ext cx="940733" cy="511759"/>
          </a:xfrm>
          <a:prstGeom prst="rect">
            <a:avLst/>
          </a:prstGeom>
        </p:spPr>
      </p:pic>
    </p:spTree>
    <p:extLst>
      <p:ext uri="{BB962C8B-B14F-4D97-AF65-F5344CB8AC3E}">
        <p14:creationId xmlns:p14="http://schemas.microsoft.com/office/powerpoint/2010/main" val="1957074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プロジェクト制作中のセーブ</a:t>
            </a:r>
            <a:r>
              <a:rPr lang="ja-JP" altLang="ja-JP" dirty="0" smtClean="0"/>
              <a:t>方法</a:t>
            </a:r>
            <a:r>
              <a:rPr lang="ja-JP" altLang="en-US" dirty="0"/>
              <a:t>⑤</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見出しと内容を記入し、</a:t>
            </a:r>
            <a:r>
              <a:rPr lang="en-US" altLang="ja-JP" dirty="0" smtClean="0"/>
              <a:t>Create</a:t>
            </a:r>
            <a:r>
              <a:rPr lang="ja-JP" altLang="en-US" dirty="0"/>
              <a:t> </a:t>
            </a:r>
            <a:r>
              <a:rPr lang="en-US" altLang="ja-JP" dirty="0" smtClean="0"/>
              <a:t>pull request</a:t>
            </a:r>
            <a:r>
              <a:rPr lang="ja-JP" altLang="en-US" dirty="0" smtClean="0"/>
              <a:t>をクリック</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5455" r="17662" b="13176"/>
          <a:stretch/>
        </p:blipFill>
        <p:spPr>
          <a:xfrm>
            <a:off x="2508068" y="2405665"/>
            <a:ext cx="6100355" cy="4465397"/>
          </a:xfrm>
          <a:prstGeom prst="rect">
            <a:avLst/>
          </a:prstGeom>
        </p:spPr>
      </p:pic>
    </p:spTree>
    <p:extLst>
      <p:ext uri="{BB962C8B-B14F-4D97-AF65-F5344CB8AC3E}">
        <p14:creationId xmlns:p14="http://schemas.microsoft.com/office/powerpoint/2010/main" val="1644418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プロジェクト制作中のセーブ</a:t>
            </a:r>
            <a:r>
              <a:rPr lang="ja-JP" altLang="ja-JP" dirty="0" smtClean="0"/>
              <a:t>方法</a:t>
            </a:r>
            <a:r>
              <a:rPr lang="ja-JP" altLang="en-US" dirty="0" smtClean="0"/>
              <a:t>⑥</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少し待つと</a:t>
            </a:r>
            <a:r>
              <a:rPr kumimoji="1" lang="en-US" altLang="ja-JP" dirty="0" smtClean="0"/>
              <a:t>Merge pull request</a:t>
            </a:r>
            <a:r>
              <a:rPr kumimoji="1" lang="ja-JP" altLang="en-US" dirty="0" smtClean="0"/>
              <a:t>が出来るよう</a:t>
            </a:r>
            <a:r>
              <a:rPr lang="ja-JP" altLang="en-US" dirty="0" smtClean="0"/>
              <a:t>になるのでクリックしましょう。</a:t>
            </a:r>
            <a:endParaRPr kumimoji="1" lang="ja-JP" altLang="en-US" dirty="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10227" r="15531" b="12670"/>
          <a:stretch/>
        </p:blipFill>
        <p:spPr>
          <a:xfrm>
            <a:off x="3911600" y="2307594"/>
            <a:ext cx="6438900" cy="4258306"/>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014547" y="4984619"/>
            <a:ext cx="1191106" cy="647962"/>
          </a:xfrm>
          <a:prstGeom prst="rect">
            <a:avLst/>
          </a:prstGeom>
        </p:spPr>
      </p:pic>
    </p:spTree>
    <p:extLst>
      <p:ext uri="{BB962C8B-B14F-4D97-AF65-F5344CB8AC3E}">
        <p14:creationId xmlns:p14="http://schemas.microsoft.com/office/powerpoint/2010/main" val="183186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a:t>プロジェクト制作中のセーブ</a:t>
            </a:r>
            <a:r>
              <a:rPr lang="ja-JP" altLang="ja-JP" dirty="0" smtClean="0"/>
              <a:t>方法</a:t>
            </a:r>
            <a:r>
              <a:rPr lang="ja-JP" altLang="en-US" dirty="0" smtClean="0"/>
              <a:t>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その後誰かに確認してもらい</a:t>
            </a:r>
            <a:r>
              <a:rPr kumimoji="1" lang="en-US" altLang="ja-JP" dirty="0" smtClean="0"/>
              <a:t>Confirm merge</a:t>
            </a:r>
            <a:r>
              <a:rPr kumimoji="1" lang="ja-JP" altLang="en-US" dirty="0" smtClean="0"/>
              <a:t>をクリックしてもらいましょう。（一応自分で押すことも可能）</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5152" r="14773" b="11292"/>
          <a:stretch/>
        </p:blipFill>
        <p:spPr>
          <a:xfrm>
            <a:off x="4121150" y="2677869"/>
            <a:ext cx="5632450" cy="400868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716097" y="5029069"/>
            <a:ext cx="1191106" cy="647962"/>
          </a:xfrm>
          <a:prstGeom prst="rect">
            <a:avLst/>
          </a:prstGeom>
        </p:spPr>
      </p:pic>
    </p:spTree>
    <p:extLst>
      <p:ext uri="{BB962C8B-B14F-4D97-AF65-F5344CB8AC3E}">
        <p14:creationId xmlns:p14="http://schemas.microsoft.com/office/powerpoint/2010/main" val="2425320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ja-JP" dirty="0" smtClean="0"/>
              <a:t>プロジェクト制</a:t>
            </a:r>
            <a:r>
              <a:rPr lang="ja-JP" altLang="ja-JP" dirty="0"/>
              <a:t>作中のセーブ</a:t>
            </a:r>
            <a:r>
              <a:rPr lang="ja-JP" altLang="ja-JP" dirty="0" smtClean="0"/>
              <a:t>方法</a:t>
            </a:r>
            <a:r>
              <a:rPr lang="ja-JP" altLang="en-US" dirty="0" smtClean="0"/>
              <a:t>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誰かに</a:t>
            </a:r>
            <a:r>
              <a:rPr lang="en-US" altLang="ja-JP" dirty="0" smtClean="0"/>
              <a:t>Confirm merge</a:t>
            </a:r>
            <a:r>
              <a:rPr lang="ja-JP" altLang="en-US" dirty="0"/>
              <a:t>して</a:t>
            </a:r>
            <a:r>
              <a:rPr lang="ja-JP" altLang="en-US" dirty="0" smtClean="0"/>
              <a:t>もらえたら、最終確認で自分で見てみましょう。下図のようになっていれば</a:t>
            </a:r>
            <a:r>
              <a:rPr lang="en-US" altLang="ja-JP" dirty="0" smtClean="0"/>
              <a:t>OK</a:t>
            </a:r>
            <a:r>
              <a:rPr lang="ja-JP" altLang="en-US" dirty="0" smtClean="0"/>
              <a:t>です。</a:t>
            </a:r>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2879" r="16288" b="11434"/>
          <a:stretch/>
        </p:blipFill>
        <p:spPr>
          <a:xfrm>
            <a:off x="3820008" y="2859991"/>
            <a:ext cx="5362092" cy="3769410"/>
          </a:xfrm>
          <a:prstGeom prst="rect">
            <a:avLst/>
          </a:prstGeom>
        </p:spPr>
      </p:pic>
    </p:spTree>
    <p:extLst>
      <p:ext uri="{BB962C8B-B14F-4D97-AF65-F5344CB8AC3E}">
        <p14:creationId xmlns:p14="http://schemas.microsoft.com/office/powerpoint/2010/main" val="3330637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4800" dirty="0" smtClean="0"/>
              <a:t>起こりうる問題点と解決法の例</a:t>
            </a:r>
            <a:endParaRPr lang="en-US" altLang="ja-JP" sz="4800" dirty="0" smtClean="0"/>
          </a:p>
        </p:txBody>
      </p:sp>
    </p:spTree>
    <p:extLst>
      <p:ext uri="{BB962C8B-B14F-4D97-AF65-F5344CB8AC3E}">
        <p14:creationId xmlns:p14="http://schemas.microsoft.com/office/powerpoint/2010/main" val="4274688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82551"/>
            <a:ext cx="10515600" cy="1325563"/>
          </a:xfrm>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a:xfrm>
            <a:off x="838200" y="1963334"/>
            <a:ext cx="10515600" cy="4351338"/>
          </a:xfrm>
        </p:spPr>
        <p:txBody>
          <a:bodyPr/>
          <a:lstStyle/>
          <a:p>
            <a:r>
              <a:rPr kumimoji="1" lang="ja-JP" altLang="en-US" b="1" dirty="0" smtClean="0"/>
              <a:t>ソースツリーで衝突（競合）してしまった場合</a:t>
            </a:r>
            <a:endParaRPr kumimoji="1" lang="en-US" altLang="ja-JP" b="1" dirty="0" smtClean="0"/>
          </a:p>
          <a:p>
            <a:pPr marL="0" indent="0">
              <a:buNone/>
            </a:pPr>
            <a:r>
              <a:rPr lang="ja-JP" altLang="en-US" dirty="0" smtClean="0"/>
              <a:t>競合部分で右クリックし、競合解決の中からより変更が大きいほうを優先しましょう。その際自分の変更点は</a:t>
            </a:r>
            <a:r>
              <a:rPr lang="ja-JP" altLang="en-US" dirty="0" smtClean="0"/>
              <a:t>消えてしまう</a:t>
            </a:r>
            <a:r>
              <a:rPr lang="ja-JP" altLang="en-US" dirty="0" smtClean="0"/>
              <a:t>ので</a:t>
            </a:r>
            <a:r>
              <a:rPr lang="en-US" altLang="ja-JP" dirty="0" smtClean="0"/>
              <a:t>Script</a:t>
            </a:r>
            <a:r>
              <a:rPr lang="ja-JP" altLang="en-US" dirty="0" smtClean="0"/>
              <a:t>内からプログラムをコピーしてメモ帳などに移しておくと良いです。</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0818" y="3634241"/>
            <a:ext cx="4681010" cy="3004231"/>
          </a:xfrm>
          <a:prstGeom prst="rect">
            <a:avLst/>
          </a:prstGeom>
          <a:ln>
            <a:solidFill>
              <a:schemeClr val="tx1"/>
            </a:solidFill>
          </a:ln>
        </p:spPr>
      </p:pic>
      <p:sp>
        <p:nvSpPr>
          <p:cNvPr id="6" name="テキスト ボックス 5"/>
          <p:cNvSpPr txBox="1"/>
          <p:nvPr/>
        </p:nvSpPr>
        <p:spPr>
          <a:xfrm>
            <a:off x="2029250" y="4490025"/>
            <a:ext cx="3021568" cy="646331"/>
          </a:xfrm>
          <a:prstGeom prst="rect">
            <a:avLst/>
          </a:prstGeom>
          <a:noFill/>
          <a:ln>
            <a:solidFill>
              <a:schemeClr val="tx1"/>
            </a:solidFill>
          </a:ln>
        </p:spPr>
        <p:txBody>
          <a:bodyPr wrap="square" rtlCol="0">
            <a:spAutoFit/>
          </a:bodyPr>
          <a:lstStyle/>
          <a:p>
            <a:r>
              <a:rPr kumimoji="1" lang="ja-JP" altLang="en-US" dirty="0" smtClean="0"/>
              <a:t>＜例＞相手の方が大きな変</a:t>
            </a:r>
            <a:r>
              <a:rPr lang="ja-JP" altLang="en-US" dirty="0"/>
              <a:t>　</a:t>
            </a:r>
            <a:r>
              <a:rPr lang="ja-JP" altLang="en-US" dirty="0" smtClean="0"/>
              <a:t>　</a:t>
            </a:r>
            <a:endParaRPr lang="en-US" altLang="ja-JP" dirty="0" smtClean="0"/>
          </a:p>
          <a:p>
            <a:r>
              <a:rPr kumimoji="1" lang="ja-JP" altLang="en-US" dirty="0"/>
              <a:t>　</a:t>
            </a:r>
            <a:r>
              <a:rPr kumimoji="1" lang="ja-JP" altLang="en-US" dirty="0" smtClean="0"/>
              <a:t>　　更点だった場合</a:t>
            </a:r>
            <a:endParaRPr kumimoji="1" lang="ja-JP" altLang="en-US" dirty="0"/>
          </a:p>
        </p:txBody>
      </p:sp>
    </p:spTree>
    <p:extLst>
      <p:ext uri="{BB962C8B-B14F-4D97-AF65-F5344CB8AC3E}">
        <p14:creationId xmlns:p14="http://schemas.microsoft.com/office/powerpoint/2010/main" val="3787780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指定した箇所まで戻りたい場合</a:t>
            </a:r>
            <a:endParaRPr kumimoji="1" lang="en-US" altLang="ja-JP" b="1" dirty="0" smtClean="0"/>
          </a:p>
          <a:p>
            <a:pPr marL="0" indent="0">
              <a:buNone/>
            </a:pPr>
            <a:r>
              <a:rPr lang="en-US" altLang="ja-JP" dirty="0"/>
              <a:t>sourcetree</a:t>
            </a:r>
            <a:r>
              <a:rPr lang="ja-JP" altLang="en-US" dirty="0"/>
              <a:t>の画面上の戻りたいコミットログ上で右クリック</a:t>
            </a:r>
          </a:p>
          <a:p>
            <a:pPr marL="0" indent="0">
              <a:buNone/>
            </a:pPr>
            <a:r>
              <a:rPr lang="ja-JP" altLang="en-US" dirty="0"/>
              <a:t>このコミットまで</a:t>
            </a:r>
            <a:r>
              <a:rPr lang="en-US" altLang="ja-JP" dirty="0"/>
              <a:t>[</a:t>
            </a:r>
            <a:r>
              <a:rPr lang="ja-JP" altLang="en-US" dirty="0"/>
              <a:t>ブランチ名</a:t>
            </a:r>
            <a:r>
              <a:rPr lang="en-US" altLang="ja-JP" dirty="0"/>
              <a:t>/master]</a:t>
            </a:r>
            <a:r>
              <a:rPr lang="ja-JP" altLang="en-US" dirty="0"/>
              <a:t>を元に</a:t>
            </a:r>
            <a:r>
              <a:rPr lang="ja-JP" altLang="en-US" dirty="0" err="1"/>
              <a:t>戻すを</a:t>
            </a:r>
            <a:r>
              <a:rPr lang="ja-JP" altLang="en-US" dirty="0"/>
              <a:t>選択</a:t>
            </a:r>
          </a:p>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612" y="3566159"/>
            <a:ext cx="5293325" cy="2905125"/>
          </a:xfrm>
          <a:prstGeom prst="rect">
            <a:avLst/>
          </a:prstGeom>
        </p:spPr>
      </p:pic>
    </p:spTree>
    <p:extLst>
      <p:ext uri="{BB962C8B-B14F-4D97-AF65-F5344CB8AC3E}">
        <p14:creationId xmlns:p14="http://schemas.microsoft.com/office/powerpoint/2010/main" val="43185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b="1" dirty="0" smtClean="0"/>
              <a:t>スカッシュ</a:t>
            </a:r>
            <a:endParaRPr kumimoji="1" lang="en-US" altLang="ja-JP" b="1" dirty="0" smtClean="0"/>
          </a:p>
          <a:p>
            <a:pPr marL="0" indent="0">
              <a:buNone/>
            </a:pPr>
            <a:r>
              <a:rPr lang="ja-JP" altLang="en-US" dirty="0"/>
              <a:t>例えば、</a:t>
            </a:r>
            <a:r>
              <a:rPr lang="en-US" altLang="ja-JP" dirty="0"/>
              <a:t>master</a:t>
            </a:r>
            <a:r>
              <a:rPr lang="ja-JP" altLang="en-US" dirty="0"/>
              <a:t>ブランチから分岐した</a:t>
            </a:r>
            <a:r>
              <a:rPr lang="en-US" altLang="ja-JP" dirty="0" smtClean="0"/>
              <a:t>feature/</a:t>
            </a:r>
            <a:r>
              <a:rPr lang="en-US" altLang="ja-JP" dirty="0" err="1" smtClean="0"/>
              <a:t>hoge</a:t>
            </a:r>
            <a:r>
              <a:rPr lang="ja-JP" altLang="en-US" dirty="0" smtClean="0"/>
              <a:t>ブランチ</a:t>
            </a:r>
            <a:r>
              <a:rPr lang="ja-JP" altLang="en-US" dirty="0"/>
              <a:t>で、作業を進めるうちに、以下の様に恥ずかしいコミットメッセージや無駄なコミットが蓄積してたとします</a:t>
            </a:r>
            <a:r>
              <a:rPr lang="ja-JP" altLang="en-US" dirty="0" smtClean="0"/>
              <a:t>。</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r>
              <a:rPr lang="ja-JP" altLang="en-US" dirty="0" smtClean="0"/>
              <a:t>この</a:t>
            </a:r>
            <a:r>
              <a:rPr lang="ja-JP" altLang="en-US" dirty="0"/>
              <a:t>まま</a:t>
            </a:r>
            <a:r>
              <a:rPr lang="en-US" altLang="ja-JP" dirty="0"/>
              <a:t>master</a:t>
            </a:r>
            <a:r>
              <a:rPr lang="ja-JP" altLang="en-US" dirty="0"/>
              <a:t>にマージするのはマズイですよね。</a:t>
            </a:r>
            <a:br>
              <a:rPr lang="ja-JP" altLang="en-US" dirty="0"/>
            </a:br>
            <a:r>
              <a:rPr lang="ja-JP" altLang="en-US" dirty="0"/>
              <a:t>汚いコミット履歴をまとめて、</a:t>
            </a:r>
            <a:r>
              <a:rPr lang="en-US" altLang="ja-JP" dirty="0"/>
              <a:t>1</a:t>
            </a:r>
            <a:r>
              <a:rPr lang="ja-JP" altLang="en-US" dirty="0"/>
              <a:t>つの</a:t>
            </a:r>
            <a:r>
              <a:rPr lang="ja-JP" altLang="en-US" dirty="0"/>
              <a:t>きれいなコミットに書き換えたい場合に</a:t>
            </a:r>
            <a:r>
              <a:rPr lang="ja-JP" altLang="en-US" dirty="0" smtClean="0"/>
              <a:t>は次スライドの</a:t>
            </a:r>
            <a:r>
              <a:rPr lang="ja-JP" altLang="en-US" dirty="0"/>
              <a:t>様にします。</a:t>
            </a:r>
          </a:p>
          <a:p>
            <a:pPr marL="0" indent="0">
              <a:buNone/>
            </a:pP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8252" y="3332652"/>
            <a:ext cx="6178732" cy="1446584"/>
          </a:xfrm>
          <a:prstGeom prst="rect">
            <a:avLst/>
          </a:prstGeom>
        </p:spPr>
      </p:pic>
    </p:spTree>
    <p:extLst>
      <p:ext uri="{BB962C8B-B14F-4D97-AF65-F5344CB8AC3E}">
        <p14:creationId xmlns:p14="http://schemas.microsoft.com/office/powerpoint/2010/main" val="4078373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smtClean="0"/>
              <a:t>feature/</a:t>
            </a:r>
            <a:r>
              <a:rPr lang="en-US" altLang="ja-JP" dirty="0" err="1" smtClean="0"/>
              <a:t>hoge</a:t>
            </a:r>
            <a:r>
              <a:rPr lang="ja-JP" altLang="en-US" dirty="0" smtClean="0"/>
              <a:t>ブランチ</a:t>
            </a:r>
            <a:r>
              <a:rPr lang="ja-JP" altLang="en-US" dirty="0"/>
              <a:t>をダブルクリックして</a:t>
            </a:r>
            <a:r>
              <a:rPr lang="ja-JP" altLang="en-US" dirty="0" smtClean="0"/>
              <a:t>チェックする</a:t>
            </a:r>
            <a:r>
              <a:rPr lang="ja-JP" altLang="en-US" dirty="0"/>
              <a:t>。</a:t>
            </a:r>
          </a:p>
          <a:p>
            <a:r>
              <a:rPr lang="ja-JP" altLang="en-US" dirty="0"/>
              <a:t>グラフ上でブランチの分岐元</a:t>
            </a:r>
            <a:r>
              <a:rPr lang="en-US" altLang="ja-JP" dirty="0"/>
              <a:t>(</a:t>
            </a:r>
            <a:r>
              <a:rPr lang="ja-JP" altLang="en-US" dirty="0"/>
              <a:t>この例だと</a:t>
            </a:r>
            <a:r>
              <a:rPr lang="en-US" altLang="ja-JP" dirty="0"/>
              <a:t>facea0b)</a:t>
            </a:r>
            <a:r>
              <a:rPr lang="ja-JP" altLang="en-US" dirty="0"/>
              <a:t>を右クリックして、「</a:t>
            </a:r>
            <a:r>
              <a:rPr lang="en-US" altLang="ja-JP" dirty="0"/>
              <a:t>xxxxxx</a:t>
            </a:r>
            <a:r>
              <a:rPr lang="ja-JP" altLang="en-US" dirty="0"/>
              <a:t>の子を対話形式でリベース」をクリック。</a:t>
            </a:r>
          </a:p>
          <a:p>
            <a:r>
              <a:rPr lang="ja-JP" altLang="en-US" dirty="0"/>
              <a:t>ダイアログ上で、一番上のコミットを選んだ状態で「過去を含めて</a:t>
            </a:r>
            <a:r>
              <a:rPr lang="en-US" altLang="ja-JP" dirty="0"/>
              <a:t>squash</a:t>
            </a:r>
            <a:r>
              <a:rPr lang="ja-JP" altLang="en-US" dirty="0"/>
              <a:t>する」をクリック。クリックする度に</a:t>
            </a:r>
            <a:r>
              <a:rPr lang="en-US" altLang="ja-JP" dirty="0"/>
              <a:t>1</a:t>
            </a:r>
            <a:r>
              <a:rPr lang="ja-JP" altLang="en-US" dirty="0"/>
              <a:t>つずつ</a:t>
            </a:r>
            <a:r>
              <a:rPr lang="ja-JP" altLang="en-US" dirty="0"/>
              <a:t>過去のコミットがスカッシュ対象に加えられるので、以下の様に全てのコミットがスカッシュ対象になるまでクリックする</a:t>
            </a:r>
            <a:r>
              <a:rPr lang="ja-JP" altLang="en-US" dirty="0" smtClean="0"/>
              <a:t>。</a:t>
            </a:r>
            <a:endParaRPr lang="en-US" altLang="ja-JP" dirty="0" smtClean="0"/>
          </a:p>
          <a:p>
            <a:r>
              <a:rPr lang="ja-JP" altLang="en-US" dirty="0"/>
              <a:t>「メッセージを編集」をクリックしてコミットメッセージを入力。</a:t>
            </a:r>
          </a:p>
          <a:p>
            <a:r>
              <a:rPr lang="en-US" altLang="ja-JP" dirty="0"/>
              <a:t>OK</a:t>
            </a:r>
            <a:r>
              <a:rPr lang="ja-JP" altLang="en-US" dirty="0"/>
              <a:t>ボタンを押して完了。</a:t>
            </a:r>
          </a:p>
          <a:p>
            <a:endParaRPr lang="ja-JP" altLang="en-US" dirty="0"/>
          </a:p>
          <a:p>
            <a:endParaRPr kumimoji="1" lang="ja-JP" altLang="en-US" dirty="0"/>
          </a:p>
        </p:txBody>
      </p:sp>
    </p:spTree>
    <p:extLst>
      <p:ext uri="{BB962C8B-B14F-4D97-AF65-F5344CB8AC3E}">
        <p14:creationId xmlns:p14="http://schemas.microsoft.com/office/powerpoint/2010/main" val="368669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アカウント作成④</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1291" y="1807383"/>
            <a:ext cx="7735389" cy="4349033"/>
          </a:xfrm>
          <a:ln>
            <a:solidFill>
              <a:schemeClr val="tx1"/>
            </a:solidFill>
          </a:ln>
        </p:spPr>
      </p:pic>
      <p:sp>
        <p:nvSpPr>
          <p:cNvPr id="8" name="角丸四角形 7"/>
          <p:cNvSpPr/>
          <p:nvPr/>
        </p:nvSpPr>
        <p:spPr>
          <a:xfrm>
            <a:off x="1047556" y="4485973"/>
            <a:ext cx="2926222" cy="14127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04154" y="4684537"/>
            <a:ext cx="2887384" cy="1015663"/>
          </a:xfrm>
          <a:prstGeom prst="rect">
            <a:avLst/>
          </a:prstGeom>
          <a:noFill/>
        </p:spPr>
        <p:txBody>
          <a:bodyPr wrap="square" rtlCol="0">
            <a:spAutoFit/>
          </a:bodyPr>
          <a:lstStyle/>
          <a:p>
            <a:r>
              <a:rPr kumimoji="1" lang="ja-JP" altLang="en-US" sz="2000" dirty="0" smtClean="0"/>
              <a:t>全て入力したあと青色のボタンを押すと次のページへ進みます。</a:t>
            </a:r>
            <a:endParaRPr kumimoji="1" lang="ja-JP" altLang="en-US" sz="2000"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46264" y="4639543"/>
            <a:ext cx="1949736" cy="1060657"/>
          </a:xfrm>
          <a:prstGeom prst="rect">
            <a:avLst/>
          </a:prstGeom>
        </p:spPr>
      </p:pic>
    </p:spTree>
    <p:extLst>
      <p:ext uri="{BB962C8B-B14F-4D97-AF65-F5344CB8AC3E}">
        <p14:creationId xmlns:p14="http://schemas.microsoft.com/office/powerpoint/2010/main" val="258240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b="1" dirty="0" smtClean="0"/>
              <a:t>リベース</a:t>
            </a:r>
            <a:endParaRPr kumimoji="1" lang="en-US" altLang="ja-JP" b="1" dirty="0" smtClean="0"/>
          </a:p>
          <a:p>
            <a:pPr marL="0" indent="0">
              <a:buNone/>
            </a:pPr>
            <a:r>
              <a:rPr lang="ja-JP" altLang="en-US" dirty="0" smtClean="0"/>
              <a:t>リベース</a:t>
            </a:r>
            <a:r>
              <a:rPr lang="ja-JP" altLang="en-US" dirty="0"/>
              <a:t>（</a:t>
            </a:r>
            <a:r>
              <a:rPr lang="en-US" altLang="ja-JP" dirty="0"/>
              <a:t>rebase</a:t>
            </a:r>
            <a:r>
              <a:rPr lang="ja-JP" altLang="en-US" dirty="0"/>
              <a:t>）とは、「</a:t>
            </a:r>
            <a:r>
              <a:rPr lang="en-US" altLang="ja-JP" dirty="0"/>
              <a:t>re+base</a:t>
            </a:r>
            <a:r>
              <a:rPr lang="ja-JP" altLang="en-US" dirty="0"/>
              <a:t>」でベースとなるブランチを</a:t>
            </a:r>
            <a:r>
              <a:rPr lang="ja-JP" altLang="en-US" dirty="0" smtClean="0"/>
              <a:t>変えること。</a:t>
            </a:r>
            <a:endParaRPr lang="en-US" altLang="ja-JP" dirty="0" smtClean="0"/>
          </a:p>
          <a:p>
            <a:pPr marL="0" indent="0">
              <a:buNone/>
            </a:pPr>
            <a:endParaRPr kumimoji="1" lang="en-US" altLang="ja-JP" dirty="0" smtClean="0"/>
          </a:p>
          <a:p>
            <a:pPr marL="0" indent="0">
              <a:buNone/>
            </a:pPr>
            <a:r>
              <a:rPr lang="ja-JP" altLang="en-US" dirty="0"/>
              <a:t>例えば、</a:t>
            </a:r>
            <a:r>
              <a:rPr lang="en-US" altLang="ja-JP" dirty="0"/>
              <a:t>develop</a:t>
            </a:r>
            <a:r>
              <a:rPr lang="ja-JP" altLang="en-US" dirty="0"/>
              <a:t>ブランチから分岐した</a:t>
            </a:r>
            <a:r>
              <a:rPr lang="en-US" altLang="ja-JP" dirty="0" smtClean="0"/>
              <a:t>feature/</a:t>
            </a:r>
            <a:r>
              <a:rPr lang="en-US" altLang="ja-JP" dirty="0" err="1" smtClean="0"/>
              <a:t>hoge</a:t>
            </a:r>
            <a:r>
              <a:rPr lang="ja-JP" altLang="en-US" dirty="0" smtClean="0"/>
              <a:t>ブランチ</a:t>
            </a:r>
            <a:r>
              <a:rPr lang="ja-JP" altLang="en-US" dirty="0"/>
              <a:t>で作業している途中で、他の開発者のコミットが</a:t>
            </a:r>
            <a:r>
              <a:rPr lang="en-US" altLang="ja-JP" dirty="0"/>
              <a:t>develop</a:t>
            </a:r>
            <a:r>
              <a:rPr lang="ja-JP" altLang="en-US" dirty="0"/>
              <a:t>ブランチにマージされた場合、後々大きなコンフリクトが発生するのが怖いので、早めに</a:t>
            </a:r>
            <a:r>
              <a:rPr lang="en-US" altLang="ja-JP" dirty="0"/>
              <a:t>develop</a:t>
            </a:r>
            <a:r>
              <a:rPr lang="ja-JP" altLang="en-US" dirty="0"/>
              <a:t>の先頭にリベースしたくなります。</a:t>
            </a:r>
            <a:endParaRPr kumimoji="1" lang="ja-JP" altLang="en-US" dirty="0"/>
          </a:p>
        </p:txBody>
      </p:sp>
    </p:spTree>
    <p:extLst>
      <p:ext uri="{BB962C8B-B14F-4D97-AF65-F5344CB8AC3E}">
        <p14:creationId xmlns:p14="http://schemas.microsoft.com/office/powerpoint/2010/main" val="4250446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起こりうる問題点と解決法の例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マージイメージ図</a:t>
            </a:r>
            <a:endParaRPr kumimoji="1" lang="en-US" altLang="ja-JP" dirty="0" smtClean="0"/>
          </a:p>
          <a:p>
            <a:endParaRPr lang="en-US" altLang="ja-JP" dirty="0"/>
          </a:p>
          <a:p>
            <a:endParaRPr kumimoji="1" lang="en-US" altLang="ja-JP" dirty="0" smtClean="0"/>
          </a:p>
          <a:p>
            <a:endParaRPr kumimoji="1" lang="en-US" altLang="ja-JP" dirty="0" smtClean="0"/>
          </a:p>
          <a:p>
            <a:r>
              <a:rPr kumimoji="1" lang="ja-JP" altLang="en-US" dirty="0" smtClean="0"/>
              <a:t>リベースイメージ図</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225" y="1934369"/>
            <a:ext cx="3409950" cy="206692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225" y="5207397"/>
            <a:ext cx="3409950" cy="1371600"/>
          </a:xfrm>
          <a:prstGeom prst="rect">
            <a:avLst/>
          </a:prstGeom>
        </p:spPr>
      </p:pic>
    </p:spTree>
    <p:extLst>
      <p:ext uri="{BB962C8B-B14F-4D97-AF65-F5344CB8AC3E}">
        <p14:creationId xmlns:p14="http://schemas.microsoft.com/office/powerpoint/2010/main" val="3370929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r>
              <a:rPr lang="ja-JP" altLang="en-US" b="1" dirty="0"/>
              <a:t>リベース操作を元に戻す方法</a:t>
            </a:r>
          </a:p>
          <a:p>
            <a:pPr marL="0" indent="0">
              <a:buNone/>
            </a:pPr>
            <a:r>
              <a:rPr lang="ja-JP" altLang="en-US" dirty="0"/>
              <a:t>リベースに限った話ではありませんが、</a:t>
            </a:r>
            <a:r>
              <a:rPr lang="en-US" altLang="ja-JP" dirty="0"/>
              <a:t>Git</a:t>
            </a:r>
            <a:r>
              <a:rPr lang="ja-JP" altLang="en-US" dirty="0"/>
              <a:t>でおこなったあらゆる操作を</a:t>
            </a:r>
            <a:r>
              <a:rPr lang="en-US" altLang="ja-JP" dirty="0"/>
              <a:t>undo</a:t>
            </a:r>
            <a:r>
              <a:rPr lang="ja-JP" altLang="en-US" dirty="0"/>
              <a:t>できる、いわばタイムマシンみたいな万能の機構「</a:t>
            </a:r>
            <a:r>
              <a:rPr lang="en-US" altLang="ja-JP" dirty="0"/>
              <a:t>reflog</a:t>
            </a:r>
            <a:r>
              <a:rPr lang="ja-JP" altLang="en-US" dirty="0"/>
              <a:t>」があります。</a:t>
            </a:r>
            <a:r>
              <a:rPr lang="en-US" altLang="ja-JP" dirty="0"/>
              <a:t>Git</a:t>
            </a:r>
            <a:r>
              <a:rPr lang="ja-JP" altLang="en-US" dirty="0"/>
              <a:t>でおこなったあらゆる操作を履歴に残してくれているので、リベースだろうがリセットだろうが「</a:t>
            </a:r>
            <a:r>
              <a:rPr lang="en-US" altLang="ja-JP" dirty="0"/>
              <a:t>reflog</a:t>
            </a:r>
            <a:r>
              <a:rPr lang="ja-JP" altLang="en-US" dirty="0"/>
              <a:t>」を使えばどんなコマンドでも確実に戻せます。万が一リベースでしくじっても、怖くないのだ</a:t>
            </a:r>
            <a:r>
              <a:rPr lang="ja-JP" altLang="en-US" dirty="0" smtClean="0"/>
              <a:t>！</a:t>
            </a:r>
            <a:endParaRPr lang="en-US" altLang="ja-JP" dirty="0" smtClean="0"/>
          </a:p>
          <a:p>
            <a:pPr marL="0" indent="0">
              <a:buNone/>
            </a:pPr>
            <a:r>
              <a:rPr lang="ja-JP" altLang="en-US" dirty="0" smtClean="0"/>
              <a:t>「</a:t>
            </a:r>
            <a:r>
              <a:rPr lang="en-US" altLang="ja-JP" dirty="0" smtClean="0"/>
              <a:t>git reflog</a:t>
            </a:r>
            <a:r>
              <a:rPr lang="ja-JP" altLang="en-US" dirty="0" smtClean="0"/>
              <a:t>」</a:t>
            </a:r>
            <a:r>
              <a:rPr lang="ja-JP" altLang="en-US" dirty="0"/>
              <a:t>で操作歴を見て、戻したいポイントを</a:t>
            </a:r>
            <a:r>
              <a:rPr lang="ja-JP" altLang="en-US" dirty="0" smtClean="0"/>
              <a:t>見つけたら</a:t>
            </a:r>
            <a:endParaRPr lang="en-US" altLang="ja-JP" dirty="0" smtClean="0"/>
          </a:p>
          <a:p>
            <a:pPr marL="0" indent="0">
              <a:buNone/>
            </a:pPr>
            <a:r>
              <a:rPr lang="ja-JP" altLang="en-US" dirty="0" smtClean="0"/>
              <a:t>「</a:t>
            </a:r>
            <a:r>
              <a:rPr lang="en-US" altLang="ja-JP" dirty="0" smtClean="0"/>
              <a:t>git reset --hard</a:t>
            </a:r>
            <a:r>
              <a:rPr lang="ja-JP" altLang="en-US" dirty="0" smtClean="0"/>
              <a:t>」</a:t>
            </a:r>
            <a:r>
              <a:rPr lang="ja-JP" altLang="en-US" dirty="0"/>
              <a:t>でリセット！　これでおしまいです。</a:t>
            </a:r>
            <a:endParaRPr kumimoji="1" lang="ja-JP" altLang="en-US" dirty="0"/>
          </a:p>
        </p:txBody>
      </p:sp>
    </p:spTree>
    <p:extLst>
      <p:ext uri="{BB962C8B-B14F-4D97-AF65-F5344CB8AC3E}">
        <p14:creationId xmlns:p14="http://schemas.microsoft.com/office/powerpoint/2010/main" val="322962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アカウント作成⑤</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次のページではセットアップをします</a:t>
            </a:r>
            <a:endParaRPr kumimoji="1" lang="en-US" altLang="ja-JP" dirty="0" smtClean="0"/>
          </a:p>
          <a:p>
            <a:r>
              <a:rPr kumimoji="1" lang="en-US" altLang="ja-JP" dirty="0" smtClean="0"/>
              <a:t>Github</a:t>
            </a:r>
            <a:r>
              <a:rPr kumimoji="1" lang="ja-JP" altLang="en-US" dirty="0" smtClean="0"/>
              <a:t>を使いやすくするために</a:t>
            </a:r>
            <a:r>
              <a:rPr lang="ja-JP" altLang="en-US" dirty="0" smtClean="0"/>
              <a:t>用途を聞いてきます（任意）</a:t>
            </a:r>
            <a:endParaRPr lang="en-US" altLang="ja-JP" dirty="0" smtClean="0"/>
          </a:p>
          <a:p>
            <a:r>
              <a:rPr lang="ja-JP" altLang="en-US" dirty="0" smtClean="0"/>
              <a:t>入力の後は一番下の青色のボタンを押すと最後のページに進みます。</a:t>
            </a:r>
            <a:endParaRPr lang="en-US" altLang="ja-JP" dirty="0" smtClean="0"/>
          </a:p>
          <a:p>
            <a:pPr marL="0" indent="0">
              <a:buNone/>
            </a:pP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868094"/>
            <a:ext cx="5068904" cy="2849867"/>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5121" y="3868094"/>
            <a:ext cx="5024330" cy="282480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94" y="5956316"/>
            <a:ext cx="1191106" cy="647962"/>
          </a:xfrm>
          <a:prstGeom prst="rect">
            <a:avLst/>
          </a:prstGeom>
        </p:spPr>
      </p:pic>
    </p:spTree>
    <p:extLst>
      <p:ext uri="{BB962C8B-B14F-4D97-AF65-F5344CB8AC3E}">
        <p14:creationId xmlns:p14="http://schemas.microsoft.com/office/powerpoint/2010/main" val="289676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アカウント作成⑥</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このページまで</a:t>
            </a:r>
            <a:r>
              <a:rPr lang="ja-JP" altLang="en-US" dirty="0" smtClean="0"/>
              <a:t>くればほぼ完了です。</a:t>
            </a:r>
            <a:endParaRPr lang="en-US" altLang="ja-JP" dirty="0" smtClean="0"/>
          </a:p>
          <a:p>
            <a:r>
              <a:rPr lang="ja-JP" altLang="en-US" dirty="0"/>
              <a:t>後</a:t>
            </a:r>
            <a:r>
              <a:rPr lang="ja-JP" altLang="en-US" dirty="0" smtClean="0"/>
              <a:t>は登録したメールアドレスに確認用メールがくるのでそこに記載されている</a:t>
            </a:r>
            <a:r>
              <a:rPr lang="en-US" altLang="ja-JP" dirty="0" smtClean="0"/>
              <a:t>URL</a:t>
            </a:r>
            <a:r>
              <a:rPr lang="ja-JP" altLang="en-US" dirty="0" smtClean="0"/>
              <a:t>から最終確認をし、登録完了となります。</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72" y="3273641"/>
            <a:ext cx="6074228" cy="3415085"/>
          </a:xfrm>
          <a:prstGeom prst="rect">
            <a:avLst/>
          </a:prstGeom>
        </p:spPr>
      </p:pic>
    </p:spTree>
    <p:extLst>
      <p:ext uri="{BB962C8B-B14F-4D97-AF65-F5344CB8AC3E}">
        <p14:creationId xmlns:p14="http://schemas.microsoft.com/office/powerpoint/2010/main" val="20688684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2169</Words>
  <Application>Microsoft Office PowerPoint</Application>
  <PresentationFormat>ワイド画面</PresentationFormat>
  <Paragraphs>250</Paragraphs>
  <Slides>72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72</vt:i4>
      </vt:variant>
    </vt:vector>
  </HeadingPairs>
  <TitlesOfParts>
    <vt:vector size="76" baseType="lpstr">
      <vt:lpstr>游ゴシック</vt:lpstr>
      <vt:lpstr>游ゴシック Light</vt:lpstr>
      <vt:lpstr>Arial</vt:lpstr>
      <vt:lpstr>Office テーマ</vt:lpstr>
      <vt:lpstr>Githubの説明書</vt:lpstr>
      <vt:lpstr>目次</vt:lpstr>
      <vt:lpstr>アカウント作成について</vt:lpstr>
      <vt:lpstr>アカウント作成①</vt:lpstr>
      <vt:lpstr>アカウント作成②</vt:lpstr>
      <vt:lpstr>アカウント作成③</vt:lpstr>
      <vt:lpstr>アカウント作成④</vt:lpstr>
      <vt:lpstr>アカウント作成⑤</vt:lpstr>
      <vt:lpstr>アカウント作成⑥</vt:lpstr>
      <vt:lpstr>Sourcetreeの連携</vt:lpstr>
      <vt:lpstr>Sourcetreeの連携①</vt:lpstr>
      <vt:lpstr>Sourcetreeの連携②</vt:lpstr>
      <vt:lpstr>Sourcetreeの連携③</vt:lpstr>
      <vt:lpstr>Sourcetreeの連携④</vt:lpstr>
      <vt:lpstr>Sourcetreeの連携⑤</vt:lpstr>
      <vt:lpstr>Sourcetreeの連携⑥</vt:lpstr>
      <vt:lpstr>Sourcetreeの連携⑦</vt:lpstr>
      <vt:lpstr>Sourcetreeの連携⑧</vt:lpstr>
      <vt:lpstr>Sourcetreeの連携⑨</vt:lpstr>
      <vt:lpstr>Sourcetreeの連携⑩</vt:lpstr>
      <vt:lpstr>Sourcetreeの連携⑪</vt:lpstr>
      <vt:lpstr>Sourcetreeの連携⑫</vt:lpstr>
      <vt:lpstr>Sourcetreeの連携⑬</vt:lpstr>
      <vt:lpstr>Sourcetreeの連携⑭</vt:lpstr>
      <vt:lpstr>Sourcetreeの連携⑮</vt:lpstr>
      <vt:lpstr>チーム作成</vt:lpstr>
      <vt:lpstr>チーム作成①</vt:lpstr>
      <vt:lpstr>チーム作成②</vt:lpstr>
      <vt:lpstr>チーム作成③</vt:lpstr>
      <vt:lpstr>チーム作成④</vt:lpstr>
      <vt:lpstr>チーム作成⑤</vt:lpstr>
      <vt:lpstr>チーム作成⑦</vt:lpstr>
      <vt:lpstr>チーム作成⑧</vt:lpstr>
      <vt:lpstr>チーム作成⑨</vt:lpstr>
      <vt:lpstr>プロジェクトの作成</vt:lpstr>
      <vt:lpstr>プロジェクトの作成①</vt:lpstr>
      <vt:lpstr>プロジェクトの作成②</vt:lpstr>
      <vt:lpstr>プロジェクト作成③</vt:lpstr>
      <vt:lpstr>プロジェクト作成④</vt:lpstr>
      <vt:lpstr>プロジェクト作成⑤</vt:lpstr>
      <vt:lpstr>プロジェクト作成⑥</vt:lpstr>
      <vt:lpstr>プロジェクト作成⑦</vt:lpstr>
      <vt:lpstr>ソースツリーの専門用語①</vt:lpstr>
      <vt:lpstr>ソースツリーの専門用語②</vt:lpstr>
      <vt:lpstr>ソースツリーの専門用語③</vt:lpstr>
      <vt:lpstr>ソースツリーの専門用語④</vt:lpstr>
      <vt:lpstr>ソースツリーイメージ図</vt:lpstr>
      <vt:lpstr>Githubの進め方</vt:lpstr>
      <vt:lpstr>Githubの進め方①</vt:lpstr>
      <vt:lpstr>Githubの進め方②</vt:lpstr>
      <vt:lpstr>Githubの進め方③</vt:lpstr>
      <vt:lpstr>Githubの進め方④</vt:lpstr>
      <vt:lpstr>Githubの進め方⑤</vt:lpstr>
      <vt:lpstr>Githubの進め方⑥</vt:lpstr>
      <vt:lpstr>Githubの進め方⑦</vt:lpstr>
      <vt:lpstr>プロジェクト制作中のセーブ方法</vt:lpstr>
      <vt:lpstr>プロジェクト制作中のセーブ方法①</vt:lpstr>
      <vt:lpstr>プロジェクト制作中のセーブ方法②</vt:lpstr>
      <vt:lpstr>プロジェクト制作中のセーブ方法③</vt:lpstr>
      <vt:lpstr>プロジェクト制作中のセーブ方法④</vt:lpstr>
      <vt:lpstr>プロジェクト制作中のセーブ方法⑤</vt:lpstr>
      <vt:lpstr>プロジェクト制作中のセーブ方法⑥</vt:lpstr>
      <vt:lpstr>プロジェクト制作中のセーブ方法⑦</vt:lpstr>
      <vt:lpstr>プロジェクト制作中のセーブ方法⑧</vt:lpstr>
      <vt:lpstr>起こりうる問題点と解決法の例</vt:lpstr>
      <vt:lpstr>起こりうる問題点と解決法の例</vt:lpstr>
      <vt:lpstr>起こりうる問題点と解決法の例</vt:lpstr>
      <vt:lpstr>起こりうる問題点と解決法の例</vt:lpstr>
      <vt:lpstr>起こりうる問題点と解決法の例</vt:lpstr>
      <vt:lpstr>起こりうる問題点と解決法の例</vt:lpstr>
      <vt:lpstr>起こりうる問題点と解決法の例</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Githubの説明書</dc:title>
  <dc:creator>ohs80095</dc:creator>
  <cp:lastModifiedBy>ohs80095</cp:lastModifiedBy>
  <cp:revision>14</cp:revision>
  <dcterms:created xsi:type="dcterms:W3CDTF">2021-02-26T11:01:43Z</dcterms:created>
  <dcterms:modified xsi:type="dcterms:W3CDTF">2021-03-02T21:07:13Z</dcterms:modified>
</cp:coreProperties>
</file>